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8" r:id="rId2"/>
    <p:sldId id="276" r:id="rId3"/>
    <p:sldId id="322" r:id="rId4"/>
    <p:sldId id="344" r:id="rId5"/>
    <p:sldId id="343" r:id="rId6"/>
    <p:sldId id="319" r:id="rId7"/>
    <p:sldId id="347" r:id="rId8"/>
    <p:sldId id="350" r:id="rId9"/>
    <p:sldId id="329" r:id="rId10"/>
    <p:sldId id="342" r:id="rId11"/>
    <p:sldId id="341" r:id="rId12"/>
    <p:sldId id="284" r:id="rId13"/>
    <p:sldId id="327" r:id="rId14"/>
    <p:sldId id="320" r:id="rId15"/>
    <p:sldId id="339" r:id="rId16"/>
    <p:sldId id="313" r:id="rId17"/>
    <p:sldId id="293" r:id="rId18"/>
    <p:sldId id="348" r:id="rId19"/>
    <p:sldId id="349" r:id="rId2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0141FB-677C-4518-8163-696CB7A22C5C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33B1AAAF-59E8-4E73-A815-879943B258A7}">
      <dgm:prSet phldrT="[Teksti]"/>
      <dgm:spPr/>
      <dgm:t>
        <a:bodyPr/>
        <a:lstStyle/>
        <a:p>
          <a:r>
            <a:rPr lang="fi-FI" b="1" dirty="0">
              <a:solidFill>
                <a:schemeClr val="tx1"/>
              </a:solidFill>
            </a:rPr>
            <a:t>Some-viestintä</a:t>
          </a:r>
        </a:p>
      </dgm:t>
    </dgm:pt>
    <dgm:pt modelId="{1BAE43DB-14D5-4315-AF5D-DA5B0A794950}" type="parTrans" cxnId="{F2C5919B-B0A6-42F5-93A6-E0B4D94AEA4E}">
      <dgm:prSet/>
      <dgm:spPr/>
      <dgm:t>
        <a:bodyPr/>
        <a:lstStyle/>
        <a:p>
          <a:endParaRPr lang="fi-FI"/>
        </a:p>
      </dgm:t>
    </dgm:pt>
    <dgm:pt modelId="{C5374A23-6276-41B2-8A87-BB044C185705}" type="sibTrans" cxnId="{F2C5919B-B0A6-42F5-93A6-E0B4D94AEA4E}">
      <dgm:prSet/>
      <dgm:spPr/>
      <dgm:t>
        <a:bodyPr/>
        <a:lstStyle/>
        <a:p>
          <a:endParaRPr lang="fi-FI"/>
        </a:p>
      </dgm:t>
    </dgm:pt>
    <dgm:pt modelId="{C4447B19-1668-49E4-8152-D1E50B85749A}">
      <dgm:prSet phldrT="[Teksti]"/>
      <dgm:spPr/>
      <dgm:t>
        <a:bodyPr/>
        <a:lstStyle/>
        <a:p>
          <a:r>
            <a:rPr lang="fi-FI" b="1" dirty="0">
              <a:solidFill>
                <a:schemeClr val="tx1"/>
              </a:solidFill>
            </a:rPr>
            <a:t>Sisällöt</a:t>
          </a:r>
        </a:p>
      </dgm:t>
    </dgm:pt>
    <dgm:pt modelId="{7E06C5AB-7924-4C3A-81BD-2BE114825D91}" type="parTrans" cxnId="{935E5EF8-0376-41C1-806C-EAFA547D3FBB}">
      <dgm:prSet/>
      <dgm:spPr/>
      <dgm:t>
        <a:bodyPr/>
        <a:lstStyle/>
        <a:p>
          <a:endParaRPr lang="fi-FI"/>
        </a:p>
      </dgm:t>
    </dgm:pt>
    <dgm:pt modelId="{E21E2FFC-1571-455B-AFEC-EE68DCCA3F5C}" type="sibTrans" cxnId="{935E5EF8-0376-41C1-806C-EAFA547D3FBB}">
      <dgm:prSet/>
      <dgm:spPr/>
      <dgm:t>
        <a:bodyPr/>
        <a:lstStyle/>
        <a:p>
          <a:endParaRPr lang="fi-FI"/>
        </a:p>
      </dgm:t>
    </dgm:pt>
    <dgm:pt modelId="{1539D315-34DF-416C-9F34-840BB6B67579}">
      <dgm:prSet phldrT="[Teksti]"/>
      <dgm:spPr/>
      <dgm:t>
        <a:bodyPr/>
        <a:lstStyle/>
        <a:p>
          <a:r>
            <a:rPr lang="fi-FI" b="1" dirty="0">
              <a:solidFill>
                <a:schemeClr val="tx1"/>
              </a:solidFill>
            </a:rPr>
            <a:t>Johtajuus</a:t>
          </a:r>
        </a:p>
      </dgm:t>
    </dgm:pt>
    <dgm:pt modelId="{BE6CC0D1-D6B7-46AB-98DE-D52104B6D45D}" type="parTrans" cxnId="{29B35F4C-EA14-493A-981E-8F0A1E043F36}">
      <dgm:prSet/>
      <dgm:spPr/>
      <dgm:t>
        <a:bodyPr/>
        <a:lstStyle/>
        <a:p>
          <a:endParaRPr lang="fi-FI"/>
        </a:p>
      </dgm:t>
    </dgm:pt>
    <dgm:pt modelId="{31944CE1-8040-45BD-86DF-0673856BD3E3}" type="sibTrans" cxnId="{29B35F4C-EA14-493A-981E-8F0A1E043F36}">
      <dgm:prSet/>
      <dgm:spPr/>
      <dgm:t>
        <a:bodyPr/>
        <a:lstStyle/>
        <a:p>
          <a:endParaRPr lang="fi-FI"/>
        </a:p>
      </dgm:t>
    </dgm:pt>
    <dgm:pt modelId="{07DC66E0-B090-483D-AE09-8A76BB8FEAB2}" type="pres">
      <dgm:prSet presAssocID="{480141FB-677C-4518-8163-696CB7A22C5C}" presName="compositeShape" presStyleCnt="0">
        <dgm:presLayoutVars>
          <dgm:chMax val="7"/>
          <dgm:dir/>
          <dgm:resizeHandles val="exact"/>
        </dgm:presLayoutVars>
      </dgm:prSet>
      <dgm:spPr/>
    </dgm:pt>
    <dgm:pt modelId="{8EEDB8E4-3287-424C-BEE8-76CF569DEA6D}" type="pres">
      <dgm:prSet presAssocID="{480141FB-677C-4518-8163-696CB7A22C5C}" presName="wedge1" presStyleLbl="node1" presStyleIdx="0" presStyleCnt="3" custLinFactNeighborX="-2761"/>
      <dgm:spPr/>
    </dgm:pt>
    <dgm:pt modelId="{8AE3D25D-C512-4B04-B9B2-81F57951F165}" type="pres">
      <dgm:prSet presAssocID="{480141FB-677C-4518-8163-696CB7A22C5C}" presName="dummy1a" presStyleCnt="0"/>
      <dgm:spPr/>
    </dgm:pt>
    <dgm:pt modelId="{B04C5FB2-46FC-4A17-A5B6-7368EDCC0EF6}" type="pres">
      <dgm:prSet presAssocID="{480141FB-677C-4518-8163-696CB7A22C5C}" presName="dummy1b" presStyleCnt="0"/>
      <dgm:spPr/>
    </dgm:pt>
    <dgm:pt modelId="{E8D380FA-6CFE-4DD8-9562-95D72D6841E8}" type="pres">
      <dgm:prSet presAssocID="{480141FB-677C-4518-8163-696CB7A22C5C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236629FE-64DD-4D7F-8D20-8C360DFE1CE0}" type="pres">
      <dgm:prSet presAssocID="{480141FB-677C-4518-8163-696CB7A22C5C}" presName="wedge2" presStyleLbl="node1" presStyleIdx="1" presStyleCnt="3" custScaleX="103292" custScaleY="101336" custLinFactNeighborX="-2761"/>
      <dgm:spPr/>
    </dgm:pt>
    <dgm:pt modelId="{5532CE30-3475-4410-BB26-1561F9EC379E}" type="pres">
      <dgm:prSet presAssocID="{480141FB-677C-4518-8163-696CB7A22C5C}" presName="dummy2a" presStyleCnt="0"/>
      <dgm:spPr/>
    </dgm:pt>
    <dgm:pt modelId="{4A3C77BA-BC2E-433E-89F7-AA7E4844BB3A}" type="pres">
      <dgm:prSet presAssocID="{480141FB-677C-4518-8163-696CB7A22C5C}" presName="dummy2b" presStyleCnt="0"/>
      <dgm:spPr/>
    </dgm:pt>
    <dgm:pt modelId="{BA1426D1-FD50-4F84-AC12-66179EC8D67D}" type="pres">
      <dgm:prSet presAssocID="{480141FB-677C-4518-8163-696CB7A22C5C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F5D32E21-CC13-4A22-8CED-DF12B4ED5354}" type="pres">
      <dgm:prSet presAssocID="{480141FB-677C-4518-8163-696CB7A22C5C}" presName="wedge3" presStyleLbl="node1" presStyleIdx="2" presStyleCnt="3" custLinFactNeighborX="-4518"/>
      <dgm:spPr/>
    </dgm:pt>
    <dgm:pt modelId="{1812E256-0A2F-499D-998C-AA0C2B840FF8}" type="pres">
      <dgm:prSet presAssocID="{480141FB-677C-4518-8163-696CB7A22C5C}" presName="dummy3a" presStyleCnt="0"/>
      <dgm:spPr/>
    </dgm:pt>
    <dgm:pt modelId="{C233DA17-282E-47C3-9ECE-328877A48DA6}" type="pres">
      <dgm:prSet presAssocID="{480141FB-677C-4518-8163-696CB7A22C5C}" presName="dummy3b" presStyleCnt="0"/>
      <dgm:spPr/>
    </dgm:pt>
    <dgm:pt modelId="{4F9D18FC-B17F-49A6-BE87-0315B8E4D251}" type="pres">
      <dgm:prSet presAssocID="{480141FB-677C-4518-8163-696CB7A22C5C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521D411A-7FA8-4123-B943-6AA0D3841E74}" type="pres">
      <dgm:prSet presAssocID="{C5374A23-6276-41B2-8A87-BB044C185705}" presName="arrowWedge1" presStyleLbl="fgSibTrans2D1" presStyleIdx="0" presStyleCnt="3" custLinFactNeighborX="5" custLinFactNeighborY="163"/>
      <dgm:spPr>
        <a:ln w="28575">
          <a:solidFill>
            <a:schemeClr val="bg1"/>
          </a:solidFill>
        </a:ln>
      </dgm:spPr>
    </dgm:pt>
    <dgm:pt modelId="{A577EF86-D06F-460F-B8FB-92340BB92577}" type="pres">
      <dgm:prSet presAssocID="{E21E2FFC-1571-455B-AFEC-EE68DCCA3F5C}" presName="arrowWedge2" presStyleLbl="fgSibTrans2D1" presStyleIdx="1" presStyleCnt="3" custLinFactNeighborX="-497" custLinFactNeighborY="-69"/>
      <dgm:spPr>
        <a:ln w="28575">
          <a:solidFill>
            <a:schemeClr val="bg1"/>
          </a:solidFill>
        </a:ln>
      </dgm:spPr>
    </dgm:pt>
    <dgm:pt modelId="{7E3621A9-E773-40C0-9BAE-23C0EE8FB3E5}" type="pres">
      <dgm:prSet presAssocID="{31944CE1-8040-45BD-86DF-0673856BD3E3}" presName="arrowWedge3" presStyleLbl="fgSibTrans2D1" presStyleIdx="2" presStyleCnt="3" custLinFactNeighborX="-230" custLinFactNeighborY="-265"/>
      <dgm:spPr>
        <a:ln w="28575">
          <a:solidFill>
            <a:schemeClr val="bg1"/>
          </a:solidFill>
        </a:ln>
      </dgm:spPr>
    </dgm:pt>
  </dgm:ptLst>
  <dgm:cxnLst>
    <dgm:cxn modelId="{E21C3F2E-484A-41B0-9B5F-306B43779850}" type="presOf" srcId="{33B1AAAF-59E8-4E73-A815-879943B258A7}" destId="{8EEDB8E4-3287-424C-BEE8-76CF569DEA6D}" srcOrd="0" destOrd="0" presId="urn:microsoft.com/office/officeart/2005/8/layout/cycle8"/>
    <dgm:cxn modelId="{A6080338-17B8-49F5-874A-6D47DAAFE377}" type="presOf" srcId="{C4447B19-1668-49E4-8152-D1E50B85749A}" destId="{BA1426D1-FD50-4F84-AC12-66179EC8D67D}" srcOrd="1" destOrd="0" presId="urn:microsoft.com/office/officeart/2005/8/layout/cycle8"/>
    <dgm:cxn modelId="{4EA9AE3F-C30C-4A9D-B80F-3ED0E36D9411}" type="presOf" srcId="{1539D315-34DF-416C-9F34-840BB6B67579}" destId="{4F9D18FC-B17F-49A6-BE87-0315B8E4D251}" srcOrd="1" destOrd="0" presId="urn:microsoft.com/office/officeart/2005/8/layout/cycle8"/>
    <dgm:cxn modelId="{9C5D0A64-1B44-4001-A389-5C19AE056335}" type="presOf" srcId="{33B1AAAF-59E8-4E73-A815-879943B258A7}" destId="{E8D380FA-6CFE-4DD8-9562-95D72D6841E8}" srcOrd="1" destOrd="0" presId="urn:microsoft.com/office/officeart/2005/8/layout/cycle8"/>
    <dgm:cxn modelId="{29B35F4C-EA14-493A-981E-8F0A1E043F36}" srcId="{480141FB-677C-4518-8163-696CB7A22C5C}" destId="{1539D315-34DF-416C-9F34-840BB6B67579}" srcOrd="2" destOrd="0" parTransId="{BE6CC0D1-D6B7-46AB-98DE-D52104B6D45D}" sibTransId="{31944CE1-8040-45BD-86DF-0673856BD3E3}"/>
    <dgm:cxn modelId="{7E65D15A-3244-4149-B4E8-50CBE7FA5F14}" type="presOf" srcId="{480141FB-677C-4518-8163-696CB7A22C5C}" destId="{07DC66E0-B090-483D-AE09-8A76BB8FEAB2}" srcOrd="0" destOrd="0" presId="urn:microsoft.com/office/officeart/2005/8/layout/cycle8"/>
    <dgm:cxn modelId="{9738DD95-C9FD-4307-941A-4E26E2BCEF5A}" type="presOf" srcId="{1539D315-34DF-416C-9F34-840BB6B67579}" destId="{F5D32E21-CC13-4A22-8CED-DF12B4ED5354}" srcOrd="0" destOrd="0" presId="urn:microsoft.com/office/officeart/2005/8/layout/cycle8"/>
    <dgm:cxn modelId="{F2C5919B-B0A6-42F5-93A6-E0B4D94AEA4E}" srcId="{480141FB-677C-4518-8163-696CB7A22C5C}" destId="{33B1AAAF-59E8-4E73-A815-879943B258A7}" srcOrd="0" destOrd="0" parTransId="{1BAE43DB-14D5-4315-AF5D-DA5B0A794950}" sibTransId="{C5374A23-6276-41B2-8A87-BB044C185705}"/>
    <dgm:cxn modelId="{38B813C1-887C-4A02-BFAC-CD7D30D06CD3}" type="presOf" srcId="{C4447B19-1668-49E4-8152-D1E50B85749A}" destId="{236629FE-64DD-4D7F-8D20-8C360DFE1CE0}" srcOrd="0" destOrd="0" presId="urn:microsoft.com/office/officeart/2005/8/layout/cycle8"/>
    <dgm:cxn modelId="{935E5EF8-0376-41C1-806C-EAFA547D3FBB}" srcId="{480141FB-677C-4518-8163-696CB7A22C5C}" destId="{C4447B19-1668-49E4-8152-D1E50B85749A}" srcOrd="1" destOrd="0" parTransId="{7E06C5AB-7924-4C3A-81BD-2BE114825D91}" sibTransId="{E21E2FFC-1571-455B-AFEC-EE68DCCA3F5C}"/>
    <dgm:cxn modelId="{7D5712A3-36BE-45AB-8EF2-A0875B16EC55}" type="presParOf" srcId="{07DC66E0-B090-483D-AE09-8A76BB8FEAB2}" destId="{8EEDB8E4-3287-424C-BEE8-76CF569DEA6D}" srcOrd="0" destOrd="0" presId="urn:microsoft.com/office/officeart/2005/8/layout/cycle8"/>
    <dgm:cxn modelId="{B1E21566-C82A-42D4-9C56-27AFD9FE29A2}" type="presParOf" srcId="{07DC66E0-B090-483D-AE09-8A76BB8FEAB2}" destId="{8AE3D25D-C512-4B04-B9B2-81F57951F165}" srcOrd="1" destOrd="0" presId="urn:microsoft.com/office/officeart/2005/8/layout/cycle8"/>
    <dgm:cxn modelId="{7CB51E12-ADF5-442C-B8D2-52C5644036B2}" type="presParOf" srcId="{07DC66E0-B090-483D-AE09-8A76BB8FEAB2}" destId="{B04C5FB2-46FC-4A17-A5B6-7368EDCC0EF6}" srcOrd="2" destOrd="0" presId="urn:microsoft.com/office/officeart/2005/8/layout/cycle8"/>
    <dgm:cxn modelId="{26F01297-50B9-4357-B247-A2D2FA749116}" type="presParOf" srcId="{07DC66E0-B090-483D-AE09-8A76BB8FEAB2}" destId="{E8D380FA-6CFE-4DD8-9562-95D72D6841E8}" srcOrd="3" destOrd="0" presId="urn:microsoft.com/office/officeart/2005/8/layout/cycle8"/>
    <dgm:cxn modelId="{1886F726-4DE7-4DFC-BCD7-D9DA5BBE1951}" type="presParOf" srcId="{07DC66E0-B090-483D-AE09-8A76BB8FEAB2}" destId="{236629FE-64DD-4D7F-8D20-8C360DFE1CE0}" srcOrd="4" destOrd="0" presId="urn:microsoft.com/office/officeart/2005/8/layout/cycle8"/>
    <dgm:cxn modelId="{AB46F4E2-7893-4CF8-8904-9DC72246085E}" type="presParOf" srcId="{07DC66E0-B090-483D-AE09-8A76BB8FEAB2}" destId="{5532CE30-3475-4410-BB26-1561F9EC379E}" srcOrd="5" destOrd="0" presId="urn:microsoft.com/office/officeart/2005/8/layout/cycle8"/>
    <dgm:cxn modelId="{B3110711-917B-4701-B7C3-6EEB26B64E69}" type="presParOf" srcId="{07DC66E0-B090-483D-AE09-8A76BB8FEAB2}" destId="{4A3C77BA-BC2E-433E-89F7-AA7E4844BB3A}" srcOrd="6" destOrd="0" presId="urn:microsoft.com/office/officeart/2005/8/layout/cycle8"/>
    <dgm:cxn modelId="{FBA06085-B002-45EF-BED2-51FA73B81800}" type="presParOf" srcId="{07DC66E0-B090-483D-AE09-8A76BB8FEAB2}" destId="{BA1426D1-FD50-4F84-AC12-66179EC8D67D}" srcOrd="7" destOrd="0" presId="urn:microsoft.com/office/officeart/2005/8/layout/cycle8"/>
    <dgm:cxn modelId="{C8945468-FCE7-41B9-85D3-D71AA4D1427E}" type="presParOf" srcId="{07DC66E0-B090-483D-AE09-8A76BB8FEAB2}" destId="{F5D32E21-CC13-4A22-8CED-DF12B4ED5354}" srcOrd="8" destOrd="0" presId="urn:microsoft.com/office/officeart/2005/8/layout/cycle8"/>
    <dgm:cxn modelId="{DDF78006-2C27-4AE8-9790-2925D66DCFAD}" type="presParOf" srcId="{07DC66E0-B090-483D-AE09-8A76BB8FEAB2}" destId="{1812E256-0A2F-499D-998C-AA0C2B840FF8}" srcOrd="9" destOrd="0" presId="urn:microsoft.com/office/officeart/2005/8/layout/cycle8"/>
    <dgm:cxn modelId="{BBDA06DD-AE5D-4DCB-8994-7582F3A903DD}" type="presParOf" srcId="{07DC66E0-B090-483D-AE09-8A76BB8FEAB2}" destId="{C233DA17-282E-47C3-9ECE-328877A48DA6}" srcOrd="10" destOrd="0" presId="urn:microsoft.com/office/officeart/2005/8/layout/cycle8"/>
    <dgm:cxn modelId="{35EA9664-E141-4CC6-934D-48E0B2B09C63}" type="presParOf" srcId="{07DC66E0-B090-483D-AE09-8A76BB8FEAB2}" destId="{4F9D18FC-B17F-49A6-BE87-0315B8E4D251}" srcOrd="11" destOrd="0" presId="urn:microsoft.com/office/officeart/2005/8/layout/cycle8"/>
    <dgm:cxn modelId="{2EDFA16B-9282-4D96-A5B2-2F63350DA556}" type="presParOf" srcId="{07DC66E0-B090-483D-AE09-8A76BB8FEAB2}" destId="{521D411A-7FA8-4123-B943-6AA0D3841E74}" srcOrd="12" destOrd="0" presId="urn:microsoft.com/office/officeart/2005/8/layout/cycle8"/>
    <dgm:cxn modelId="{65D0EAB9-4B9C-45A5-A06F-41F22093B989}" type="presParOf" srcId="{07DC66E0-B090-483D-AE09-8A76BB8FEAB2}" destId="{A577EF86-D06F-460F-B8FB-92340BB92577}" srcOrd="13" destOrd="0" presId="urn:microsoft.com/office/officeart/2005/8/layout/cycle8"/>
    <dgm:cxn modelId="{2F4D6404-61B4-4F60-A06C-4EC79B5E589A}" type="presParOf" srcId="{07DC66E0-B090-483D-AE09-8A76BB8FEAB2}" destId="{7E3621A9-E773-40C0-9BAE-23C0EE8FB3E5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EDB8E4-3287-424C-BEE8-76CF569DEA6D}">
      <dsp:nvSpPr>
        <dsp:cNvPr id="0" name=""/>
        <dsp:cNvSpPr/>
      </dsp:nvSpPr>
      <dsp:spPr>
        <a:xfrm>
          <a:off x="1756230" y="337010"/>
          <a:ext cx="4551680" cy="4551680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000" b="1" kern="1200" dirty="0">
              <a:solidFill>
                <a:schemeClr val="tx1"/>
              </a:solidFill>
            </a:rPr>
            <a:t>Some-viestintä</a:t>
          </a:r>
        </a:p>
      </dsp:txBody>
      <dsp:txXfrm>
        <a:off x="4155074" y="1301533"/>
        <a:ext cx="1625600" cy="1354666"/>
      </dsp:txXfrm>
    </dsp:sp>
    <dsp:sp modelId="{236629FE-64DD-4D7F-8D20-8C360DFE1CE0}">
      <dsp:nvSpPr>
        <dsp:cNvPr id="0" name=""/>
        <dsp:cNvSpPr/>
      </dsp:nvSpPr>
      <dsp:spPr>
        <a:xfrm>
          <a:off x="1587567" y="469165"/>
          <a:ext cx="4701521" cy="4612490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000" b="1" kern="1200" dirty="0">
              <a:solidFill>
                <a:schemeClr val="tx1"/>
              </a:solidFill>
            </a:rPr>
            <a:t>Sisällöt</a:t>
          </a:r>
        </a:p>
      </dsp:txBody>
      <dsp:txXfrm>
        <a:off x="2706977" y="3461793"/>
        <a:ext cx="2518672" cy="1208033"/>
      </dsp:txXfrm>
    </dsp:sp>
    <dsp:sp modelId="{F5D32E21-CC13-4A22-8CED-DF12B4ED5354}">
      <dsp:nvSpPr>
        <dsp:cNvPr id="0" name=""/>
        <dsp:cNvSpPr/>
      </dsp:nvSpPr>
      <dsp:spPr>
        <a:xfrm>
          <a:off x="1488772" y="337010"/>
          <a:ext cx="4551680" cy="4551680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000" b="1" kern="1200" dirty="0">
              <a:solidFill>
                <a:schemeClr val="tx1"/>
              </a:solidFill>
            </a:rPr>
            <a:t>Johtajuus</a:t>
          </a:r>
        </a:p>
      </dsp:txBody>
      <dsp:txXfrm>
        <a:off x="2016008" y="1301533"/>
        <a:ext cx="1625600" cy="1354666"/>
      </dsp:txXfrm>
    </dsp:sp>
    <dsp:sp modelId="{521D411A-7FA8-4123-B943-6AA0D3841E74}">
      <dsp:nvSpPr>
        <dsp:cNvPr id="0" name=""/>
        <dsp:cNvSpPr/>
      </dsp:nvSpPr>
      <dsp:spPr>
        <a:xfrm>
          <a:off x="1475091" y="63577"/>
          <a:ext cx="5115221" cy="5115221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8575"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77EF86-D06F-460F-B8FB-92340BB92577}">
      <dsp:nvSpPr>
        <dsp:cNvPr id="0" name=""/>
        <dsp:cNvSpPr/>
      </dsp:nvSpPr>
      <dsp:spPr>
        <a:xfrm>
          <a:off x="1354702" y="213742"/>
          <a:ext cx="5115221" cy="5115221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8575"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3621A9-E773-40C0-9BAE-23C0EE8FB3E5}">
      <dsp:nvSpPr>
        <dsp:cNvPr id="0" name=""/>
        <dsp:cNvSpPr/>
      </dsp:nvSpPr>
      <dsp:spPr>
        <a:xfrm>
          <a:off x="1194860" y="41684"/>
          <a:ext cx="5115221" cy="5115221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8575"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5B2937-4380-4164-92C9-248221279108}" type="datetimeFigureOut">
              <a:rPr lang="fi-FI" smtClean="0"/>
              <a:t>6.9.2017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19180B-9046-4909-B801-BB7E3313D60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1267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02B90-0CDB-49A6-9FAF-1C02FC406557}" type="datetimeFigureOut">
              <a:rPr lang="fi-FI" smtClean="0"/>
              <a:t>6.9.2017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9970F-3CB1-4D87-B6D6-7591E45A89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6876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02B90-0CDB-49A6-9FAF-1C02FC406557}" type="datetimeFigureOut">
              <a:rPr lang="fi-FI" smtClean="0"/>
              <a:t>6.9.2017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9970F-3CB1-4D87-B6D6-7591E45A89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9297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02B90-0CDB-49A6-9FAF-1C02FC406557}" type="datetimeFigureOut">
              <a:rPr lang="fi-FI" smtClean="0"/>
              <a:t>6.9.2017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9970F-3CB1-4D87-B6D6-7591E45A89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9862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4802B90-0CDB-49A6-9FAF-1C02FC406557}" type="datetimeFigureOut">
              <a:rPr lang="fi-FI" smtClean="0"/>
              <a:pPr/>
              <a:t>6.9.2017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jukka.saksi@gmail.com / 040-501 8357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www.johtajaonmedia.fi  </a:t>
            </a:r>
          </a:p>
        </p:txBody>
      </p:sp>
    </p:spTree>
    <p:extLst>
      <p:ext uri="{BB962C8B-B14F-4D97-AF65-F5344CB8AC3E}">
        <p14:creationId xmlns:p14="http://schemas.microsoft.com/office/powerpoint/2010/main" val="3597494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02B90-0CDB-49A6-9FAF-1C02FC406557}" type="datetimeFigureOut">
              <a:rPr lang="fi-FI" smtClean="0"/>
              <a:t>6.9.2017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9970F-3CB1-4D87-B6D6-7591E45A89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0227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02B90-0CDB-49A6-9FAF-1C02FC406557}" type="datetimeFigureOut">
              <a:rPr lang="fi-FI" smtClean="0"/>
              <a:t>6.9.2017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9970F-3CB1-4D87-B6D6-7591E45A89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3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02B90-0CDB-49A6-9FAF-1C02FC406557}" type="datetimeFigureOut">
              <a:rPr lang="fi-FI" smtClean="0"/>
              <a:t>6.9.2017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9970F-3CB1-4D87-B6D6-7591E45A89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0545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02B90-0CDB-49A6-9FAF-1C02FC406557}" type="datetimeFigureOut">
              <a:rPr lang="fi-FI" smtClean="0"/>
              <a:t>6.9.2017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9970F-3CB1-4D87-B6D6-7591E45A89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9763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02B90-0CDB-49A6-9FAF-1C02FC406557}" type="datetimeFigureOut">
              <a:rPr lang="fi-FI" smtClean="0"/>
              <a:t>6.9.2017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9970F-3CB1-4D87-B6D6-7591E45A89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6583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02B90-0CDB-49A6-9FAF-1C02FC406557}" type="datetimeFigureOut">
              <a:rPr lang="fi-FI" smtClean="0"/>
              <a:t>6.9.2017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9970F-3CB1-4D87-B6D6-7591E45A89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8996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02B90-0CDB-49A6-9FAF-1C02FC406557}" type="datetimeFigureOut">
              <a:rPr lang="fi-FI" smtClean="0"/>
              <a:t>6.9.2017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9970F-3CB1-4D87-B6D6-7591E45A89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3056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02B90-0CDB-49A6-9FAF-1C02FC406557}" type="datetimeFigureOut">
              <a:rPr lang="fi-FI" smtClean="0"/>
              <a:t>6.9.2017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9970F-3CB1-4D87-B6D6-7591E45A89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88729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jpg"/><Relationship Id="rId12" Type="http://schemas.openxmlformats.org/officeDocument/2006/relationships/image" Target="../media/image2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jp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87076" y="583096"/>
            <a:ext cx="8206350" cy="5463374"/>
          </a:xfrm>
          <a:solidFill>
            <a:schemeClr val="tx1"/>
          </a:solidFill>
          <a:ln w="257175" cap="sq" cmpd="sng" algn="ctr">
            <a:solidFill>
              <a:schemeClr val="tx1">
                <a:alpha val="60000"/>
              </a:schemeClr>
            </a:solidFill>
            <a:prstDash val="solid"/>
            <a:miter lim="800000"/>
          </a:ln>
        </p:spPr>
        <p:txBody>
          <a:bodyPr wrap="square" anchor="ctr">
            <a:normAutofit/>
          </a:bodyPr>
          <a:lstStyle/>
          <a:p>
            <a:pPr algn="ctr"/>
            <a:br>
              <a:rPr lang="fi-FI" sz="3000" b="1" dirty="0">
                <a:solidFill>
                  <a:schemeClr val="lt1"/>
                </a:solidFill>
                <a:latin typeface="+mn-lt"/>
              </a:rPr>
            </a:br>
            <a:r>
              <a:rPr lang="fi-FI" sz="3000" b="1" dirty="0">
                <a:solidFill>
                  <a:schemeClr val="lt1"/>
                </a:solidFill>
                <a:latin typeface="+mn-lt"/>
              </a:rPr>
              <a:t>Rehtorin rooli koulun lipunkantajana</a:t>
            </a:r>
            <a:br>
              <a:rPr lang="fi-FI" sz="3000" b="1" dirty="0">
                <a:solidFill>
                  <a:schemeClr val="lt1"/>
                </a:solidFill>
                <a:latin typeface="+mn-lt"/>
              </a:rPr>
            </a:br>
            <a:br>
              <a:rPr lang="fi-FI" sz="3000" b="1" dirty="0">
                <a:solidFill>
                  <a:schemeClr val="lt1"/>
                </a:solidFill>
                <a:latin typeface="+mn-lt"/>
              </a:rPr>
            </a:br>
            <a:br>
              <a:rPr lang="fi-FI" sz="3000" b="1" dirty="0">
                <a:solidFill>
                  <a:schemeClr val="lt1"/>
                </a:solidFill>
                <a:latin typeface="+mn-lt"/>
              </a:rPr>
            </a:br>
            <a:br>
              <a:rPr lang="fi-FI" sz="3000" b="1" dirty="0">
                <a:solidFill>
                  <a:schemeClr val="lt1"/>
                </a:solidFill>
                <a:latin typeface="+mn-lt"/>
              </a:rPr>
            </a:br>
            <a:br>
              <a:rPr lang="fi-FI" sz="3000" b="1" dirty="0">
                <a:solidFill>
                  <a:schemeClr val="lt1"/>
                </a:solidFill>
                <a:latin typeface="+mn-lt"/>
              </a:rPr>
            </a:br>
            <a:br>
              <a:rPr lang="fi-FI" sz="2400" dirty="0">
                <a:solidFill>
                  <a:schemeClr val="lt1"/>
                </a:solidFill>
                <a:latin typeface="+mn-lt"/>
              </a:rPr>
            </a:br>
            <a:br>
              <a:rPr lang="fi-FI" sz="2400" dirty="0">
                <a:solidFill>
                  <a:schemeClr val="lt1"/>
                </a:solidFill>
                <a:latin typeface="+mn-lt"/>
              </a:rPr>
            </a:br>
            <a:br>
              <a:rPr lang="fi-FI" sz="2400" dirty="0">
                <a:solidFill>
                  <a:schemeClr val="lt1"/>
                </a:solidFill>
                <a:latin typeface="+mn-lt"/>
              </a:rPr>
            </a:br>
            <a:br>
              <a:rPr lang="fi-FI" sz="2400" dirty="0">
                <a:solidFill>
                  <a:schemeClr val="lt1"/>
                </a:solidFill>
                <a:latin typeface="+mn-lt"/>
              </a:rPr>
            </a:br>
            <a:br>
              <a:rPr lang="fi-FI" sz="2400" dirty="0">
                <a:solidFill>
                  <a:schemeClr val="lt1"/>
                </a:solidFill>
                <a:latin typeface="+mn-lt"/>
              </a:rPr>
            </a:br>
            <a:r>
              <a:rPr lang="fi-FI" sz="2400" dirty="0">
                <a:solidFill>
                  <a:schemeClr val="lt1"/>
                </a:solidFill>
                <a:latin typeface="+mn-lt"/>
              </a:rPr>
              <a:t>8.9.2017</a:t>
            </a:r>
            <a:br>
              <a:rPr lang="fi-FI" sz="2400" dirty="0">
                <a:solidFill>
                  <a:schemeClr val="lt1"/>
                </a:solidFill>
              </a:rPr>
            </a:br>
            <a:r>
              <a:rPr lang="fi-FI" sz="2200" dirty="0">
                <a:solidFill>
                  <a:schemeClr val="lt1"/>
                </a:solidFill>
              </a:rPr>
              <a:t>Jukka Saksi</a:t>
            </a:r>
            <a:br>
              <a:rPr lang="fi-FI" sz="2200" dirty="0">
                <a:solidFill>
                  <a:schemeClr val="lt1"/>
                </a:solidFill>
              </a:rPr>
            </a:br>
            <a:r>
              <a:rPr lang="fi-FI" sz="2200" dirty="0">
                <a:solidFill>
                  <a:schemeClr val="lt1"/>
                </a:solidFill>
              </a:rPr>
              <a:t>www.johtajaonmedia.fi 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6DDB8FF0-A641-4CED-87FC-2FC7CD64A3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539" y="2095439"/>
            <a:ext cx="3881278" cy="2569326"/>
          </a:xfrm>
          <a:prstGeom prst="rect">
            <a:avLst/>
          </a:prstGeom>
        </p:spPr>
      </p:pic>
      <p:sp>
        <p:nvSpPr>
          <p:cNvPr id="7" name="Puhekupla: Suorakulmio 6">
            <a:extLst>
              <a:ext uri="{FF2B5EF4-FFF2-40B4-BE49-F238E27FC236}">
                <a16:creationId xmlns:a16="http://schemas.microsoft.com/office/drawing/2014/main" id="{74177FCE-11D6-4130-A03C-44D5B4325A28}"/>
              </a:ext>
            </a:extLst>
          </p:cNvPr>
          <p:cNvSpPr/>
          <p:nvPr/>
        </p:nvSpPr>
        <p:spPr>
          <a:xfrm>
            <a:off x="9488556" y="556592"/>
            <a:ext cx="2146852" cy="1099930"/>
          </a:xfrm>
          <a:prstGeom prst="wedgeRectCallout">
            <a:avLst>
              <a:gd name="adj1" fmla="val -25771"/>
              <a:gd name="adj2" fmla="val 222741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#</a:t>
            </a:r>
            <a:r>
              <a:rPr lang="fi-FI" dirty="0" err="1">
                <a:solidFill>
                  <a:schemeClr val="tx1"/>
                </a:solidFill>
              </a:rPr>
              <a:t>johtajaonmedia</a:t>
            </a:r>
            <a:endParaRPr lang="fi-FI" dirty="0">
              <a:solidFill>
                <a:schemeClr val="tx1"/>
              </a:solidFill>
            </a:endParaRPr>
          </a:p>
          <a:p>
            <a:pPr algn="ctr"/>
            <a:r>
              <a:rPr lang="fi-FI" dirty="0">
                <a:solidFill>
                  <a:schemeClr val="tx1"/>
                </a:solidFill>
              </a:rPr>
              <a:t>#rehtori</a:t>
            </a:r>
          </a:p>
          <a:p>
            <a:pPr algn="ctr"/>
            <a:r>
              <a:rPr lang="fi-FI" dirty="0">
                <a:solidFill>
                  <a:schemeClr val="tx1"/>
                </a:solidFill>
              </a:rPr>
              <a:t>@</a:t>
            </a:r>
            <a:r>
              <a:rPr lang="fi-FI" dirty="0" err="1">
                <a:solidFill>
                  <a:schemeClr val="tx1"/>
                </a:solidFill>
              </a:rPr>
              <a:t>JukkaSaksi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17924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90330" y="1086678"/>
            <a:ext cx="8613913" cy="5075583"/>
          </a:xfrm>
          <a:solidFill>
            <a:schemeClr val="tx1"/>
          </a:solidFill>
          <a:ln w="257175" cap="sq" cmpd="sng" algn="ctr">
            <a:solidFill>
              <a:schemeClr val="tx1">
                <a:alpha val="60000"/>
              </a:schemeClr>
            </a:solidFill>
            <a:prstDash val="solid"/>
            <a:miter lim="800000"/>
          </a:ln>
        </p:spPr>
        <p:txBody>
          <a:bodyPr wrap="square" anchor="ctr">
            <a:normAutofit/>
          </a:bodyPr>
          <a:lstStyle/>
          <a:p>
            <a:pPr lvl="0" algn="ctr"/>
            <a:r>
              <a:rPr lang="fi-FI" sz="3400" b="1" dirty="0">
                <a:solidFill>
                  <a:schemeClr val="bg1"/>
                </a:solidFill>
              </a:rPr>
              <a:t>Sidosryhmämme hakevat </a:t>
            </a:r>
            <a:br>
              <a:rPr lang="fi-FI" sz="3400" b="1" dirty="0">
                <a:solidFill>
                  <a:schemeClr val="bg1"/>
                </a:solidFill>
              </a:rPr>
            </a:br>
            <a:r>
              <a:rPr lang="fi-FI" sz="3400" b="1" dirty="0">
                <a:solidFill>
                  <a:schemeClr val="bg1"/>
                </a:solidFill>
              </a:rPr>
              <a:t>jatkuvasti vastauksia ongelmiinsa</a:t>
            </a:r>
            <a:endParaRPr lang="fi-FI" sz="3400" dirty="0">
              <a:solidFill>
                <a:schemeClr val="bg1"/>
              </a:solidFill>
            </a:endParaRPr>
          </a:p>
        </p:txBody>
      </p:sp>
      <p:sp>
        <p:nvSpPr>
          <p:cNvPr id="5" name="Tekstiruutu 4"/>
          <p:cNvSpPr txBox="1"/>
          <p:nvPr/>
        </p:nvSpPr>
        <p:spPr>
          <a:xfrm>
            <a:off x="1736036" y="2071734"/>
            <a:ext cx="65068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fi-FI" dirty="0">
              <a:solidFill>
                <a:schemeClr val="bg1"/>
              </a:solidFill>
            </a:endParaRPr>
          </a:p>
          <a:p>
            <a:pPr lvl="0"/>
            <a:endParaRPr lang="fi-FI" dirty="0">
              <a:solidFill>
                <a:schemeClr val="bg1"/>
              </a:solidFill>
            </a:endParaRPr>
          </a:p>
          <a:p>
            <a:endParaRPr lang="fi-FI" dirty="0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47" y="1447408"/>
            <a:ext cx="2186859" cy="896612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868" y="4812848"/>
            <a:ext cx="1579379" cy="316184"/>
          </a:xfrm>
          <a:prstGeom prst="rect">
            <a:avLst/>
          </a:prstGeom>
        </p:spPr>
      </p:pic>
      <p:pic>
        <p:nvPicPr>
          <p:cNvPr id="11" name="Kuva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458" y="5233693"/>
            <a:ext cx="1532911" cy="808924"/>
          </a:xfrm>
          <a:prstGeom prst="rect">
            <a:avLst/>
          </a:prstGeom>
        </p:spPr>
      </p:pic>
      <p:pic>
        <p:nvPicPr>
          <p:cNvPr id="13" name="Kuva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637" y="5514274"/>
            <a:ext cx="1881779" cy="434256"/>
          </a:xfrm>
          <a:prstGeom prst="rect">
            <a:avLst/>
          </a:prstGeom>
        </p:spPr>
      </p:pic>
      <p:pic>
        <p:nvPicPr>
          <p:cNvPr id="15" name="Kuva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402" y="4769872"/>
            <a:ext cx="1017270" cy="493101"/>
          </a:xfrm>
          <a:prstGeom prst="rect">
            <a:avLst/>
          </a:prstGeom>
        </p:spPr>
      </p:pic>
      <p:pic>
        <p:nvPicPr>
          <p:cNvPr id="17" name="Kuva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789" y="4864812"/>
            <a:ext cx="1305669" cy="1019728"/>
          </a:xfrm>
          <a:prstGeom prst="rect">
            <a:avLst/>
          </a:prstGeom>
        </p:spPr>
      </p:pic>
      <p:pic>
        <p:nvPicPr>
          <p:cNvPr id="19" name="Kuva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949" y="958023"/>
            <a:ext cx="1633766" cy="835943"/>
          </a:xfrm>
          <a:prstGeom prst="rect">
            <a:avLst/>
          </a:prstGeom>
        </p:spPr>
      </p:pic>
      <p:pic>
        <p:nvPicPr>
          <p:cNvPr id="21" name="Kuva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527" y="1670814"/>
            <a:ext cx="755021" cy="755021"/>
          </a:xfrm>
          <a:prstGeom prst="rect">
            <a:avLst/>
          </a:prstGeom>
        </p:spPr>
      </p:pic>
      <p:pic>
        <p:nvPicPr>
          <p:cNvPr id="23" name="Kuva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819" y="2650185"/>
            <a:ext cx="2112729" cy="273501"/>
          </a:xfrm>
          <a:prstGeom prst="rect">
            <a:avLst/>
          </a:prstGeom>
        </p:spPr>
      </p:pic>
      <p:pic>
        <p:nvPicPr>
          <p:cNvPr id="25" name="Kuva 2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505" y="1783641"/>
            <a:ext cx="1141678" cy="642194"/>
          </a:xfrm>
          <a:prstGeom prst="rect">
            <a:avLst/>
          </a:prstGeom>
        </p:spPr>
      </p:pic>
      <p:pic>
        <p:nvPicPr>
          <p:cNvPr id="27" name="Kuva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55" y="4359621"/>
            <a:ext cx="1524919" cy="1524919"/>
          </a:xfrm>
          <a:prstGeom prst="rect">
            <a:avLst/>
          </a:prstGeom>
        </p:spPr>
      </p:pic>
      <p:sp>
        <p:nvSpPr>
          <p:cNvPr id="6" name="Tekstiruutu 5"/>
          <p:cNvSpPr txBox="1"/>
          <p:nvPr/>
        </p:nvSpPr>
        <p:spPr>
          <a:xfrm>
            <a:off x="3806440" y="2064545"/>
            <a:ext cx="23660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200" dirty="0">
                <a:solidFill>
                  <a:schemeClr val="bg1"/>
                </a:solidFill>
              </a:rPr>
              <a:t>www.oppilaitos.fi</a:t>
            </a:r>
          </a:p>
        </p:txBody>
      </p:sp>
      <p:sp>
        <p:nvSpPr>
          <p:cNvPr id="20" name="Puhekupla: Suorakulmio 19">
            <a:extLst>
              <a:ext uri="{FF2B5EF4-FFF2-40B4-BE49-F238E27FC236}">
                <a16:creationId xmlns:a16="http://schemas.microsoft.com/office/drawing/2014/main" id="{DE2962B2-96F4-486D-8737-3591FA51CAB7}"/>
              </a:ext>
            </a:extLst>
          </p:cNvPr>
          <p:cNvSpPr/>
          <p:nvPr/>
        </p:nvSpPr>
        <p:spPr>
          <a:xfrm>
            <a:off x="9488556" y="556592"/>
            <a:ext cx="2146852" cy="1099930"/>
          </a:xfrm>
          <a:prstGeom prst="wedgeRectCallout">
            <a:avLst>
              <a:gd name="adj1" fmla="val -25771"/>
              <a:gd name="adj2" fmla="val 222741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#</a:t>
            </a:r>
            <a:r>
              <a:rPr lang="fi-FI" dirty="0" err="1">
                <a:solidFill>
                  <a:schemeClr val="tx1"/>
                </a:solidFill>
              </a:rPr>
              <a:t>johtajaonmedia</a:t>
            </a:r>
            <a:endParaRPr lang="fi-FI" dirty="0">
              <a:solidFill>
                <a:schemeClr val="tx1"/>
              </a:solidFill>
            </a:endParaRPr>
          </a:p>
          <a:p>
            <a:pPr algn="ctr"/>
            <a:r>
              <a:rPr lang="fi-FI" dirty="0">
                <a:solidFill>
                  <a:schemeClr val="tx1"/>
                </a:solidFill>
              </a:rPr>
              <a:t>#rehtori</a:t>
            </a:r>
          </a:p>
          <a:p>
            <a:pPr algn="ctr"/>
            <a:r>
              <a:rPr lang="fi-FI" dirty="0">
                <a:solidFill>
                  <a:schemeClr val="tx1"/>
                </a:solidFill>
              </a:rPr>
              <a:t>@</a:t>
            </a:r>
            <a:r>
              <a:rPr lang="fi-FI" dirty="0" err="1">
                <a:solidFill>
                  <a:schemeClr val="tx1"/>
                </a:solidFill>
              </a:rPr>
              <a:t>JukkaSaksi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31831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84864" y="723734"/>
            <a:ext cx="9584966" cy="5928526"/>
          </a:xfrm>
          <a:solidFill>
            <a:schemeClr val="tx1"/>
          </a:solidFill>
          <a:ln w="38100" cap="sq" cmpd="sng" algn="ctr">
            <a:solidFill>
              <a:schemeClr val="bg1">
                <a:alpha val="60000"/>
              </a:schemeClr>
            </a:solidFill>
            <a:prstDash val="solid"/>
            <a:miter lim="800000"/>
          </a:ln>
        </p:spPr>
        <p:txBody>
          <a:bodyPr wrap="square" anchor="ctr">
            <a:normAutofit/>
          </a:bodyPr>
          <a:lstStyle/>
          <a:p>
            <a:pPr algn="ctr"/>
            <a:br>
              <a:rPr lang="fi-FI" sz="3400" b="1" dirty="0">
                <a:solidFill>
                  <a:schemeClr val="lt1"/>
                </a:solidFill>
                <a:latin typeface="+mn-lt"/>
              </a:rPr>
            </a:br>
            <a:br>
              <a:rPr lang="fi-FI" sz="3800" b="1" dirty="0">
                <a:solidFill>
                  <a:schemeClr val="lt1"/>
                </a:solidFill>
                <a:latin typeface="+mn-lt"/>
              </a:rPr>
            </a:br>
            <a:endParaRPr lang="fi-FI" sz="2000" dirty="0">
              <a:solidFill>
                <a:schemeClr val="lt1"/>
              </a:solidFill>
            </a:endParaRPr>
          </a:p>
        </p:txBody>
      </p:sp>
      <p:graphicFrame>
        <p:nvGraphicFramePr>
          <p:cNvPr id="8" name="Kaaviokuva 7"/>
          <p:cNvGraphicFramePr/>
          <p:nvPr>
            <p:extLst>
              <p:ext uri="{D42A27DB-BD31-4B8C-83A1-F6EECF244321}">
                <p14:modId xmlns:p14="http://schemas.microsoft.com/office/powerpoint/2010/main" val="2701400196"/>
              </p:ext>
            </p:extLst>
          </p:nvPr>
        </p:nvGraphicFramePr>
        <p:xfrm>
          <a:off x="1346200" y="84150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Suorakulmio: Pyöristetyt kulmat 8"/>
          <p:cNvSpPr/>
          <p:nvPr/>
        </p:nvSpPr>
        <p:spPr>
          <a:xfrm>
            <a:off x="1360170" y="1245870"/>
            <a:ext cx="2548890" cy="113157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200" b="1" dirty="0">
                <a:solidFill>
                  <a:schemeClr val="accent1">
                    <a:lumMod val="50000"/>
                  </a:schemeClr>
                </a:solidFill>
              </a:rPr>
              <a:t>Auttamista asiantuntijuudella</a:t>
            </a:r>
          </a:p>
        </p:txBody>
      </p:sp>
      <p:sp>
        <p:nvSpPr>
          <p:cNvPr id="10" name="Suorakulmio: Pyöristetyt kulmat 9"/>
          <p:cNvSpPr/>
          <p:nvPr/>
        </p:nvSpPr>
        <p:spPr>
          <a:xfrm>
            <a:off x="6484620" y="1245870"/>
            <a:ext cx="2548890" cy="113157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200" b="1" dirty="0">
                <a:solidFill>
                  <a:schemeClr val="accent1">
                    <a:lumMod val="50000"/>
                  </a:schemeClr>
                </a:solidFill>
              </a:rPr>
              <a:t>Luontevat tavat  dialogiin somessa</a:t>
            </a:r>
          </a:p>
        </p:txBody>
      </p:sp>
      <p:sp>
        <p:nvSpPr>
          <p:cNvPr id="11" name="Suorakulmio: Pyöristetyt kulmat 10"/>
          <p:cNvSpPr/>
          <p:nvPr/>
        </p:nvSpPr>
        <p:spPr>
          <a:xfrm>
            <a:off x="3303270" y="5510995"/>
            <a:ext cx="3749040" cy="65947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200" b="1" dirty="0">
                <a:solidFill>
                  <a:schemeClr val="accent1">
                    <a:lumMod val="50000"/>
                  </a:schemeClr>
                </a:solidFill>
              </a:rPr>
              <a:t>Sidosryhmiä hyödyttävien    sisältöjen tuottaminen</a:t>
            </a:r>
          </a:p>
        </p:txBody>
      </p:sp>
      <p:sp>
        <p:nvSpPr>
          <p:cNvPr id="14" name="Tekstiruutu 13"/>
          <p:cNvSpPr txBox="1"/>
          <p:nvPr/>
        </p:nvSpPr>
        <p:spPr>
          <a:xfrm>
            <a:off x="7695904" y="6178863"/>
            <a:ext cx="22631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>
                <a:solidFill>
                  <a:schemeClr val="bg1"/>
                </a:solidFill>
              </a:rPr>
              <a:t>www.johtajaonmedia.fi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7ABB46F7-D279-494C-B7A5-FD8569B85B17}"/>
              </a:ext>
            </a:extLst>
          </p:cNvPr>
          <p:cNvSpPr txBox="1"/>
          <p:nvPr/>
        </p:nvSpPr>
        <p:spPr>
          <a:xfrm>
            <a:off x="4147930" y="3272498"/>
            <a:ext cx="233669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2400" b="1" dirty="0"/>
              <a:t>Kuinka voin </a:t>
            </a:r>
          </a:p>
          <a:p>
            <a:pPr algn="ctr"/>
            <a:r>
              <a:rPr lang="fi-FI" sz="2400" b="1" dirty="0"/>
              <a:t>auttaa?</a:t>
            </a:r>
          </a:p>
        </p:txBody>
      </p:sp>
      <p:sp>
        <p:nvSpPr>
          <p:cNvPr id="13" name="Puhekupla: Suorakulmio 12">
            <a:extLst>
              <a:ext uri="{FF2B5EF4-FFF2-40B4-BE49-F238E27FC236}">
                <a16:creationId xmlns:a16="http://schemas.microsoft.com/office/drawing/2014/main" id="{E398402B-4722-44E5-AD52-7AE74B0FFD08}"/>
              </a:ext>
            </a:extLst>
          </p:cNvPr>
          <p:cNvSpPr/>
          <p:nvPr/>
        </p:nvSpPr>
        <p:spPr>
          <a:xfrm>
            <a:off x="9488556" y="556592"/>
            <a:ext cx="2146852" cy="1099930"/>
          </a:xfrm>
          <a:prstGeom prst="wedgeRectCallout">
            <a:avLst>
              <a:gd name="adj1" fmla="val -25771"/>
              <a:gd name="adj2" fmla="val 222741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#</a:t>
            </a:r>
            <a:r>
              <a:rPr lang="fi-FI" dirty="0" err="1">
                <a:solidFill>
                  <a:schemeClr val="tx1"/>
                </a:solidFill>
              </a:rPr>
              <a:t>johtajaonmedia</a:t>
            </a:r>
            <a:endParaRPr lang="fi-FI" dirty="0">
              <a:solidFill>
                <a:schemeClr val="tx1"/>
              </a:solidFill>
            </a:endParaRPr>
          </a:p>
          <a:p>
            <a:pPr algn="ctr"/>
            <a:r>
              <a:rPr lang="fi-FI" dirty="0">
                <a:solidFill>
                  <a:schemeClr val="tx1"/>
                </a:solidFill>
              </a:rPr>
              <a:t>#rehtori</a:t>
            </a:r>
          </a:p>
          <a:p>
            <a:pPr algn="ctr"/>
            <a:r>
              <a:rPr lang="fi-FI" dirty="0">
                <a:solidFill>
                  <a:schemeClr val="tx1"/>
                </a:solidFill>
              </a:rPr>
              <a:t>@</a:t>
            </a:r>
            <a:r>
              <a:rPr lang="fi-FI" dirty="0" err="1">
                <a:solidFill>
                  <a:schemeClr val="tx1"/>
                </a:solidFill>
              </a:rPr>
              <a:t>JukkaSaksi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58924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9" grpId="0" animBg="1"/>
      <p:bldP spid="10" grpId="0" animBg="1"/>
      <p:bldP spid="11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65044" y="1046922"/>
            <a:ext cx="9037982" cy="5087464"/>
          </a:xfrm>
          <a:solidFill>
            <a:schemeClr val="tx1"/>
          </a:solidFill>
          <a:ln w="257175" cap="sq" cmpd="sng" algn="ctr">
            <a:solidFill>
              <a:schemeClr val="tx1">
                <a:alpha val="60000"/>
              </a:schemeClr>
            </a:solidFill>
            <a:prstDash val="solid"/>
            <a:miter lim="800000"/>
          </a:ln>
        </p:spPr>
        <p:txBody>
          <a:bodyPr wrap="square" anchor="ctr">
            <a:normAutofit fontScale="90000"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fi-FI" sz="3300" b="1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”Miksi en toimi työssäni monikanavaisena mediana?”</a:t>
            </a:r>
            <a:br>
              <a:rPr lang="fi-FI" sz="2600" b="1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fi-FI" sz="2600" b="1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i-FI" sz="2900" b="1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fi-FI" sz="2900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* Tunne, ettei aika riitä some-viestintään</a:t>
            </a:r>
            <a:br>
              <a:rPr lang="fi-FI" sz="29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29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* </a:t>
            </a:r>
            <a:r>
              <a:rPr lang="fi-FI" sz="2900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Ei ole tarpeeksi kiinnostavaa viestittävää </a:t>
            </a:r>
            <a:br>
              <a:rPr lang="fi-FI" sz="29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29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* </a:t>
            </a:r>
            <a:r>
              <a:rPr lang="fi-FI" sz="2900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Kynnys tuottaa omaa sisältöä, korkea itsesensuuri</a:t>
            </a:r>
            <a:br>
              <a:rPr lang="fi-FI" sz="2900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i-FI" sz="2900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 * Pelko negatiivisista kommenteista ja keskusteluista</a:t>
            </a:r>
            <a:br>
              <a:rPr lang="fi-FI" sz="29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29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* </a:t>
            </a:r>
            <a:r>
              <a:rPr lang="fi-FI" sz="2900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Ei tunnista viestinnän tarjoamia hyötyjä työlle</a:t>
            </a:r>
            <a:br>
              <a:rPr lang="fi-FI" sz="2900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i-FI" sz="2900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 * Ei kärsivällisyyttä odottaa mediana toimimisen hyötyjä</a:t>
            </a:r>
            <a:br>
              <a:rPr lang="fi-FI" sz="2900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i-FI" sz="2900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 * </a:t>
            </a:r>
            <a:r>
              <a:rPr lang="fi-FI" sz="2900" dirty="0">
                <a:solidFill>
                  <a:schemeClr val="bg1"/>
                </a:solidFill>
              </a:rPr>
              <a:t>Vaikea erottaa </a:t>
            </a:r>
            <a:r>
              <a:rPr lang="fi-FI" sz="2900" dirty="0" err="1">
                <a:solidFill>
                  <a:schemeClr val="bg1"/>
                </a:solidFill>
              </a:rPr>
              <a:t>privat</a:t>
            </a:r>
            <a:r>
              <a:rPr lang="fi-FI" sz="2900" dirty="0">
                <a:solidFill>
                  <a:schemeClr val="bg1"/>
                </a:solidFill>
              </a:rPr>
              <a:t>/työminää some-viestinnässä</a:t>
            </a:r>
            <a:br>
              <a:rPr lang="fi-FI" sz="2900" dirty="0">
                <a:solidFill>
                  <a:schemeClr val="bg1"/>
                </a:solidFill>
              </a:rPr>
            </a:br>
            <a:r>
              <a:rPr lang="fi-FI" sz="2900" dirty="0">
                <a:solidFill>
                  <a:schemeClr val="bg1"/>
                </a:solidFill>
              </a:rPr>
              <a:t>  * Viestinnällisten roolien epäselvyys organisaatiossa</a:t>
            </a:r>
            <a:br>
              <a:rPr lang="fi-FI" sz="2900" dirty="0">
                <a:solidFill>
                  <a:schemeClr val="bg1"/>
                </a:solidFill>
              </a:rPr>
            </a:br>
            <a:r>
              <a:rPr lang="fi-FI" sz="2900" dirty="0">
                <a:solidFill>
                  <a:schemeClr val="bg1"/>
                </a:solidFill>
              </a:rPr>
              <a:t>  * Konservatiivinen toimialan kulttuuri, rajoitteet ja säännöt</a:t>
            </a:r>
            <a:br>
              <a:rPr lang="fi-FI" sz="2900" dirty="0">
                <a:solidFill>
                  <a:schemeClr val="bg1"/>
                </a:solidFill>
              </a:rPr>
            </a:br>
            <a:r>
              <a:rPr lang="fi-FI" sz="2900" dirty="0">
                <a:solidFill>
                  <a:schemeClr val="bg1"/>
                </a:solidFill>
              </a:rPr>
              <a:t>  * Ei osaa käyttää somea eikä tunnista sen logiikkaa</a:t>
            </a:r>
          </a:p>
        </p:txBody>
      </p:sp>
      <p:sp>
        <p:nvSpPr>
          <p:cNvPr id="6" name="Puhekupla: Suorakulmio 5">
            <a:extLst>
              <a:ext uri="{FF2B5EF4-FFF2-40B4-BE49-F238E27FC236}">
                <a16:creationId xmlns:a16="http://schemas.microsoft.com/office/drawing/2014/main" id="{80CB89A8-ED4A-49A8-BCA4-40BF29298080}"/>
              </a:ext>
            </a:extLst>
          </p:cNvPr>
          <p:cNvSpPr/>
          <p:nvPr/>
        </p:nvSpPr>
        <p:spPr>
          <a:xfrm>
            <a:off x="9488556" y="556592"/>
            <a:ext cx="2146852" cy="1099930"/>
          </a:xfrm>
          <a:prstGeom prst="wedgeRectCallout">
            <a:avLst>
              <a:gd name="adj1" fmla="val -25771"/>
              <a:gd name="adj2" fmla="val 222741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#</a:t>
            </a:r>
            <a:r>
              <a:rPr lang="fi-FI" dirty="0" err="1">
                <a:solidFill>
                  <a:schemeClr val="tx1"/>
                </a:solidFill>
              </a:rPr>
              <a:t>johtajaonmedia</a:t>
            </a:r>
            <a:endParaRPr lang="fi-FI" dirty="0">
              <a:solidFill>
                <a:schemeClr val="tx1"/>
              </a:solidFill>
            </a:endParaRPr>
          </a:p>
          <a:p>
            <a:pPr algn="ctr"/>
            <a:r>
              <a:rPr lang="fi-FI" dirty="0">
                <a:solidFill>
                  <a:schemeClr val="tx1"/>
                </a:solidFill>
              </a:rPr>
              <a:t>#rehtori</a:t>
            </a:r>
          </a:p>
          <a:p>
            <a:pPr algn="ctr"/>
            <a:r>
              <a:rPr lang="fi-FI" dirty="0">
                <a:solidFill>
                  <a:schemeClr val="tx1"/>
                </a:solidFill>
              </a:rPr>
              <a:t>@</a:t>
            </a:r>
            <a:r>
              <a:rPr lang="fi-FI" dirty="0" err="1">
                <a:solidFill>
                  <a:schemeClr val="tx1"/>
                </a:solidFill>
              </a:rPr>
              <a:t>JukkaSaksi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6304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90330" y="1086678"/>
            <a:ext cx="8613913" cy="5075583"/>
          </a:xfrm>
          <a:solidFill>
            <a:schemeClr val="tx1"/>
          </a:solidFill>
          <a:ln w="257175" cap="sq" cmpd="sng" algn="ctr">
            <a:solidFill>
              <a:schemeClr val="tx1">
                <a:alpha val="60000"/>
              </a:schemeClr>
            </a:solidFill>
            <a:prstDash val="solid"/>
            <a:miter lim="800000"/>
          </a:ln>
        </p:spPr>
        <p:txBody>
          <a:bodyPr wrap="square" anchor="ctr">
            <a:normAutofit/>
          </a:bodyPr>
          <a:lstStyle/>
          <a:p>
            <a:pPr lvl="0"/>
            <a:br>
              <a:rPr lang="fi-FI" sz="2400" dirty="0">
                <a:solidFill>
                  <a:schemeClr val="bg1"/>
                </a:solidFill>
              </a:rPr>
            </a:br>
            <a:endParaRPr lang="fi-FI" sz="2400" dirty="0">
              <a:solidFill>
                <a:schemeClr val="bg1"/>
              </a:solidFill>
            </a:endParaRPr>
          </a:p>
        </p:txBody>
      </p:sp>
      <p:sp>
        <p:nvSpPr>
          <p:cNvPr id="5" name="Tekstiruutu 4"/>
          <p:cNvSpPr txBox="1"/>
          <p:nvPr/>
        </p:nvSpPr>
        <p:spPr>
          <a:xfrm>
            <a:off x="675860" y="2333182"/>
            <a:ext cx="82561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fi-FI" dirty="0">
              <a:solidFill>
                <a:schemeClr val="bg1"/>
              </a:solidFill>
            </a:endParaRPr>
          </a:p>
          <a:p>
            <a:pPr lvl="0"/>
            <a:endParaRPr lang="fi-FI" dirty="0">
              <a:solidFill>
                <a:schemeClr val="bg1"/>
              </a:solidFill>
            </a:endParaRPr>
          </a:p>
          <a:p>
            <a:pPr lvl="0"/>
            <a:endParaRPr lang="fi-FI" dirty="0">
              <a:solidFill>
                <a:schemeClr val="bg1"/>
              </a:solidFill>
            </a:endParaRPr>
          </a:p>
          <a:p>
            <a:endParaRPr lang="fi-FI" dirty="0"/>
          </a:p>
        </p:txBody>
      </p:sp>
      <p:sp>
        <p:nvSpPr>
          <p:cNvPr id="6" name="Tekstiruutu 5"/>
          <p:cNvSpPr txBox="1"/>
          <p:nvPr/>
        </p:nvSpPr>
        <p:spPr>
          <a:xfrm>
            <a:off x="583096" y="1086678"/>
            <a:ext cx="82428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3000" b="1" dirty="0">
              <a:solidFill>
                <a:schemeClr val="bg1"/>
              </a:solidFill>
            </a:endParaRPr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141" y="2371725"/>
            <a:ext cx="7588326" cy="2717110"/>
          </a:xfrm>
          <a:prstGeom prst="rect">
            <a:avLst/>
          </a:prstGeom>
        </p:spPr>
      </p:pic>
      <p:sp>
        <p:nvSpPr>
          <p:cNvPr id="9" name="Puhekupla: Suorakulmio 8">
            <a:extLst>
              <a:ext uri="{FF2B5EF4-FFF2-40B4-BE49-F238E27FC236}">
                <a16:creationId xmlns:a16="http://schemas.microsoft.com/office/drawing/2014/main" id="{226DB9EE-06D8-4EDC-BDE9-41BF8C099EC5}"/>
              </a:ext>
            </a:extLst>
          </p:cNvPr>
          <p:cNvSpPr/>
          <p:nvPr/>
        </p:nvSpPr>
        <p:spPr>
          <a:xfrm>
            <a:off x="9488556" y="556592"/>
            <a:ext cx="2146852" cy="1099930"/>
          </a:xfrm>
          <a:prstGeom prst="wedgeRectCallout">
            <a:avLst>
              <a:gd name="adj1" fmla="val -25771"/>
              <a:gd name="adj2" fmla="val 222741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#</a:t>
            </a:r>
            <a:r>
              <a:rPr lang="fi-FI" dirty="0" err="1">
                <a:solidFill>
                  <a:schemeClr val="tx1"/>
                </a:solidFill>
              </a:rPr>
              <a:t>johtajaonmedia</a:t>
            </a:r>
            <a:endParaRPr lang="fi-FI" dirty="0">
              <a:solidFill>
                <a:schemeClr val="tx1"/>
              </a:solidFill>
            </a:endParaRPr>
          </a:p>
          <a:p>
            <a:pPr algn="ctr"/>
            <a:r>
              <a:rPr lang="fi-FI" dirty="0">
                <a:solidFill>
                  <a:schemeClr val="tx1"/>
                </a:solidFill>
              </a:rPr>
              <a:t>#rehtori</a:t>
            </a:r>
          </a:p>
          <a:p>
            <a:pPr algn="ctr"/>
            <a:r>
              <a:rPr lang="fi-FI" dirty="0">
                <a:solidFill>
                  <a:schemeClr val="tx1"/>
                </a:solidFill>
              </a:rPr>
              <a:t>@</a:t>
            </a:r>
            <a:r>
              <a:rPr lang="fi-FI" dirty="0" err="1">
                <a:solidFill>
                  <a:schemeClr val="tx1"/>
                </a:solidFill>
              </a:rPr>
              <a:t>JukkaSaksi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71427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90330" y="503582"/>
            <a:ext cx="9687340" cy="5698435"/>
          </a:xfrm>
          <a:solidFill>
            <a:schemeClr val="tx1"/>
          </a:solidFill>
          <a:ln w="257175" cap="sq" cmpd="sng" algn="ctr">
            <a:solidFill>
              <a:schemeClr val="tx1">
                <a:alpha val="60000"/>
              </a:schemeClr>
            </a:solidFill>
            <a:prstDash val="solid"/>
            <a:miter lim="800000"/>
          </a:ln>
        </p:spPr>
        <p:txBody>
          <a:bodyPr wrap="square" anchor="ctr">
            <a:normAutofit/>
          </a:bodyPr>
          <a:lstStyle/>
          <a:p>
            <a:pPr lvl="0" algn="ctr"/>
            <a:endParaRPr lang="fi-FI" sz="3000" i="1" dirty="0">
              <a:solidFill>
                <a:schemeClr val="bg1"/>
              </a:solidFill>
            </a:endParaRPr>
          </a:p>
        </p:txBody>
      </p:sp>
      <p:sp>
        <p:nvSpPr>
          <p:cNvPr id="5" name="Tekstiruutu 4"/>
          <p:cNvSpPr txBox="1"/>
          <p:nvPr/>
        </p:nvSpPr>
        <p:spPr>
          <a:xfrm>
            <a:off x="1696280" y="1727182"/>
            <a:ext cx="65068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fi-FI" dirty="0">
              <a:solidFill>
                <a:schemeClr val="bg1"/>
              </a:solidFill>
            </a:endParaRPr>
          </a:p>
          <a:p>
            <a:pPr lvl="0"/>
            <a:endParaRPr lang="fi-FI" dirty="0">
              <a:solidFill>
                <a:schemeClr val="bg1"/>
              </a:solidFill>
            </a:endParaRPr>
          </a:p>
          <a:p>
            <a:endParaRPr lang="fi-FI" dirty="0"/>
          </a:p>
        </p:txBody>
      </p:sp>
      <p:sp>
        <p:nvSpPr>
          <p:cNvPr id="6" name="Otsikko 1"/>
          <p:cNvSpPr txBox="1">
            <a:spLocks/>
          </p:cNvSpPr>
          <p:nvPr/>
        </p:nvSpPr>
        <p:spPr>
          <a:xfrm>
            <a:off x="798445" y="462923"/>
            <a:ext cx="10002078" cy="961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3000" b="1" dirty="0">
                <a:solidFill>
                  <a:schemeClr val="bg1"/>
                </a:solidFill>
                <a:latin typeface="+mn-lt"/>
              </a:rPr>
              <a:t>               Arvot onnistuneen viestinnän pohjana</a:t>
            </a:r>
          </a:p>
        </p:txBody>
      </p:sp>
      <p:sp>
        <p:nvSpPr>
          <p:cNvPr id="7" name="Tekstiruutu 6"/>
          <p:cNvSpPr txBox="1"/>
          <p:nvPr/>
        </p:nvSpPr>
        <p:spPr>
          <a:xfrm>
            <a:off x="8733449" y="6147242"/>
            <a:ext cx="24545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>
                <a:solidFill>
                  <a:srgbClr val="FF0000"/>
                </a:solidFill>
                <a:latin typeface="Abril Fatface" panose="02000503000000020003" pitchFamily="50" charset="0"/>
              </a:rPr>
              <a:t>Johtaja on Media!</a:t>
            </a:r>
          </a:p>
        </p:txBody>
      </p:sp>
      <p:sp>
        <p:nvSpPr>
          <p:cNvPr id="8" name="Suorakulmio 7"/>
          <p:cNvSpPr/>
          <p:nvPr/>
        </p:nvSpPr>
        <p:spPr>
          <a:xfrm>
            <a:off x="798445" y="1802234"/>
            <a:ext cx="1590425" cy="4903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0" name="Suorakulmio 9"/>
          <p:cNvSpPr/>
          <p:nvPr/>
        </p:nvSpPr>
        <p:spPr>
          <a:xfrm>
            <a:off x="5816752" y="1802233"/>
            <a:ext cx="4016361" cy="4903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Suorakulmio 10"/>
          <p:cNvSpPr/>
          <p:nvPr/>
        </p:nvSpPr>
        <p:spPr>
          <a:xfrm>
            <a:off x="798445" y="2717691"/>
            <a:ext cx="1590425" cy="4903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3" name="Suorakulmio 12"/>
          <p:cNvSpPr/>
          <p:nvPr/>
        </p:nvSpPr>
        <p:spPr>
          <a:xfrm>
            <a:off x="5816752" y="2717690"/>
            <a:ext cx="4016361" cy="4903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4" name="Suorakulmio 13"/>
          <p:cNvSpPr/>
          <p:nvPr/>
        </p:nvSpPr>
        <p:spPr>
          <a:xfrm>
            <a:off x="798445" y="3601755"/>
            <a:ext cx="1590425" cy="4903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6" name="Suorakulmio 15"/>
          <p:cNvSpPr/>
          <p:nvPr/>
        </p:nvSpPr>
        <p:spPr>
          <a:xfrm>
            <a:off x="5816752" y="3601754"/>
            <a:ext cx="4016361" cy="4903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7" name="Suorakulmio 16"/>
          <p:cNvSpPr/>
          <p:nvPr/>
        </p:nvSpPr>
        <p:spPr>
          <a:xfrm>
            <a:off x="798445" y="4501515"/>
            <a:ext cx="1590425" cy="4903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9" name="Suorakulmio 18"/>
          <p:cNvSpPr/>
          <p:nvPr/>
        </p:nvSpPr>
        <p:spPr>
          <a:xfrm>
            <a:off x="5816752" y="4501514"/>
            <a:ext cx="4016361" cy="4903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Suorakulmio 19"/>
          <p:cNvSpPr/>
          <p:nvPr/>
        </p:nvSpPr>
        <p:spPr>
          <a:xfrm>
            <a:off x="798445" y="5403723"/>
            <a:ext cx="1590425" cy="4903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2" name="Suorakulmio 21"/>
          <p:cNvSpPr/>
          <p:nvPr/>
        </p:nvSpPr>
        <p:spPr>
          <a:xfrm>
            <a:off x="5816752" y="5403722"/>
            <a:ext cx="4016361" cy="4903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" name="Tekstiruutu 22"/>
          <p:cNvSpPr txBox="1"/>
          <p:nvPr/>
        </p:nvSpPr>
        <p:spPr>
          <a:xfrm>
            <a:off x="2987752" y="1363227"/>
            <a:ext cx="2811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solidFill>
                  <a:schemeClr val="bg1"/>
                </a:solidFill>
              </a:rPr>
              <a:t>Miten näkyvät arjessa?</a:t>
            </a:r>
            <a:endParaRPr lang="fi-FI" b="1" dirty="0"/>
          </a:p>
        </p:txBody>
      </p:sp>
      <p:sp>
        <p:nvSpPr>
          <p:cNvPr id="25" name="Tekstiruutu 24"/>
          <p:cNvSpPr txBox="1"/>
          <p:nvPr/>
        </p:nvSpPr>
        <p:spPr>
          <a:xfrm>
            <a:off x="798445" y="1336612"/>
            <a:ext cx="1407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         </a:t>
            </a:r>
            <a:r>
              <a:rPr lang="fi-FI" b="1" dirty="0">
                <a:solidFill>
                  <a:schemeClr val="bg1"/>
                </a:solidFill>
              </a:rPr>
              <a:t>Arvot</a:t>
            </a:r>
          </a:p>
        </p:txBody>
      </p:sp>
      <p:sp>
        <p:nvSpPr>
          <p:cNvPr id="26" name="Suorakulmio 25"/>
          <p:cNvSpPr/>
          <p:nvPr/>
        </p:nvSpPr>
        <p:spPr>
          <a:xfrm>
            <a:off x="3145279" y="1808675"/>
            <a:ext cx="1915064" cy="4903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7" name="Suorakulmio 26"/>
          <p:cNvSpPr/>
          <p:nvPr/>
        </p:nvSpPr>
        <p:spPr>
          <a:xfrm>
            <a:off x="3145279" y="2724132"/>
            <a:ext cx="1915064" cy="4903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8" name="Suorakulmio 27"/>
          <p:cNvSpPr/>
          <p:nvPr/>
        </p:nvSpPr>
        <p:spPr>
          <a:xfrm>
            <a:off x="3145279" y="3608196"/>
            <a:ext cx="1915064" cy="4903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9" name="Suorakulmio 28"/>
          <p:cNvSpPr/>
          <p:nvPr/>
        </p:nvSpPr>
        <p:spPr>
          <a:xfrm>
            <a:off x="3145279" y="4507956"/>
            <a:ext cx="1915064" cy="4903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0" name="Suorakulmio 29"/>
          <p:cNvSpPr/>
          <p:nvPr/>
        </p:nvSpPr>
        <p:spPr>
          <a:xfrm>
            <a:off x="3145279" y="5410164"/>
            <a:ext cx="1915064" cy="4903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1" name="Nuoli: Oikea 30"/>
          <p:cNvSpPr/>
          <p:nvPr/>
        </p:nvSpPr>
        <p:spPr>
          <a:xfrm>
            <a:off x="2608296" y="1904658"/>
            <a:ext cx="285750" cy="3331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2" name="Nuoli: Oikea 31"/>
          <p:cNvSpPr/>
          <p:nvPr/>
        </p:nvSpPr>
        <p:spPr>
          <a:xfrm>
            <a:off x="2624199" y="2811015"/>
            <a:ext cx="285750" cy="3331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3" name="Nuoli: Oikea 32"/>
          <p:cNvSpPr/>
          <p:nvPr/>
        </p:nvSpPr>
        <p:spPr>
          <a:xfrm>
            <a:off x="2608296" y="3694003"/>
            <a:ext cx="285750" cy="3331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4" name="Nuoli: Oikea 33"/>
          <p:cNvSpPr/>
          <p:nvPr/>
        </p:nvSpPr>
        <p:spPr>
          <a:xfrm>
            <a:off x="2624199" y="4580156"/>
            <a:ext cx="285750" cy="3331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5" name="Nuoli: Oikea 34"/>
          <p:cNvSpPr/>
          <p:nvPr/>
        </p:nvSpPr>
        <p:spPr>
          <a:xfrm>
            <a:off x="2624199" y="5488806"/>
            <a:ext cx="285750" cy="3331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6" name="Nuoli: Oikea 35"/>
          <p:cNvSpPr/>
          <p:nvPr/>
        </p:nvSpPr>
        <p:spPr>
          <a:xfrm>
            <a:off x="5279770" y="1904857"/>
            <a:ext cx="285750" cy="3331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7" name="Nuoli: Oikea 36"/>
          <p:cNvSpPr/>
          <p:nvPr/>
        </p:nvSpPr>
        <p:spPr>
          <a:xfrm>
            <a:off x="5295673" y="2811214"/>
            <a:ext cx="285750" cy="3331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8" name="Nuoli: Oikea 37"/>
          <p:cNvSpPr/>
          <p:nvPr/>
        </p:nvSpPr>
        <p:spPr>
          <a:xfrm>
            <a:off x="5279770" y="3694202"/>
            <a:ext cx="285750" cy="3331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9" name="Nuoli: Oikea 38"/>
          <p:cNvSpPr/>
          <p:nvPr/>
        </p:nvSpPr>
        <p:spPr>
          <a:xfrm>
            <a:off x="5295673" y="4580355"/>
            <a:ext cx="285750" cy="3331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0" name="Nuoli: Oikea 39"/>
          <p:cNvSpPr/>
          <p:nvPr/>
        </p:nvSpPr>
        <p:spPr>
          <a:xfrm>
            <a:off x="5295673" y="5489005"/>
            <a:ext cx="285750" cy="3331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1" name="Tekstiruutu 40"/>
          <p:cNvSpPr txBox="1"/>
          <p:nvPr/>
        </p:nvSpPr>
        <p:spPr>
          <a:xfrm>
            <a:off x="5672019" y="1320689"/>
            <a:ext cx="4294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solidFill>
                  <a:schemeClr val="bg1"/>
                </a:solidFill>
              </a:rPr>
              <a:t>Mitkä sisällöt ja viestit tukevat arvoja?</a:t>
            </a:r>
            <a:endParaRPr lang="fi-FI" b="1" dirty="0"/>
          </a:p>
        </p:txBody>
      </p:sp>
      <p:sp>
        <p:nvSpPr>
          <p:cNvPr id="43" name="Puhekupla: Suorakulmio 42">
            <a:extLst>
              <a:ext uri="{FF2B5EF4-FFF2-40B4-BE49-F238E27FC236}">
                <a16:creationId xmlns:a16="http://schemas.microsoft.com/office/drawing/2014/main" id="{B97E4EDA-1A4A-4DCA-BE80-7E3A55012ED2}"/>
              </a:ext>
            </a:extLst>
          </p:cNvPr>
          <p:cNvSpPr/>
          <p:nvPr/>
        </p:nvSpPr>
        <p:spPr>
          <a:xfrm>
            <a:off x="9945143" y="476032"/>
            <a:ext cx="2146852" cy="1099930"/>
          </a:xfrm>
          <a:prstGeom prst="wedgeRectCallout">
            <a:avLst>
              <a:gd name="adj1" fmla="val -25771"/>
              <a:gd name="adj2" fmla="val 222741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#</a:t>
            </a:r>
            <a:r>
              <a:rPr lang="fi-FI" dirty="0" err="1">
                <a:solidFill>
                  <a:schemeClr val="tx1"/>
                </a:solidFill>
              </a:rPr>
              <a:t>johtajaonmedia</a:t>
            </a:r>
            <a:endParaRPr lang="fi-FI" dirty="0">
              <a:solidFill>
                <a:schemeClr val="tx1"/>
              </a:solidFill>
            </a:endParaRPr>
          </a:p>
          <a:p>
            <a:pPr algn="ctr"/>
            <a:r>
              <a:rPr lang="fi-FI" dirty="0">
                <a:solidFill>
                  <a:schemeClr val="tx1"/>
                </a:solidFill>
              </a:rPr>
              <a:t>#rehtori</a:t>
            </a:r>
          </a:p>
          <a:p>
            <a:pPr algn="ctr"/>
            <a:r>
              <a:rPr lang="fi-FI" dirty="0">
                <a:solidFill>
                  <a:schemeClr val="tx1"/>
                </a:solidFill>
              </a:rPr>
              <a:t>@</a:t>
            </a:r>
            <a:r>
              <a:rPr lang="fi-FI" dirty="0" err="1">
                <a:solidFill>
                  <a:schemeClr val="tx1"/>
                </a:solidFill>
              </a:rPr>
              <a:t>JukkaSaksi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6637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3" grpId="0" animBg="1"/>
      <p:bldP spid="14" grpId="0" animBg="1"/>
      <p:bldP spid="16" grpId="0" animBg="1"/>
      <p:bldP spid="17" grpId="0" animBg="1"/>
      <p:bldP spid="19" grpId="0" animBg="1"/>
      <p:bldP spid="20" grpId="0" animBg="1"/>
      <p:bldP spid="22" grpId="0" animBg="1"/>
      <p:bldP spid="23" grpId="0"/>
      <p:bldP spid="25" grpId="0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21744" y="1185883"/>
            <a:ext cx="8613913" cy="5075583"/>
          </a:xfrm>
          <a:solidFill>
            <a:schemeClr val="tx1"/>
          </a:solidFill>
          <a:ln w="257175" cap="sq" cmpd="sng" algn="ctr">
            <a:solidFill>
              <a:schemeClr val="tx1">
                <a:alpha val="60000"/>
              </a:schemeClr>
            </a:solidFill>
            <a:prstDash val="solid"/>
            <a:miter lim="800000"/>
          </a:ln>
        </p:spPr>
        <p:txBody>
          <a:bodyPr wrap="square" anchor="ctr">
            <a:normAutofit/>
          </a:bodyPr>
          <a:lstStyle/>
          <a:p>
            <a:pPr lvl="0"/>
            <a:br>
              <a:rPr lang="fi-FI" sz="2400" dirty="0">
                <a:solidFill>
                  <a:schemeClr val="bg1"/>
                </a:solidFill>
              </a:rPr>
            </a:br>
            <a:endParaRPr lang="fi-FI" sz="2400" dirty="0">
              <a:solidFill>
                <a:schemeClr val="bg1"/>
              </a:solidFill>
            </a:endParaRPr>
          </a:p>
        </p:txBody>
      </p:sp>
      <p:sp>
        <p:nvSpPr>
          <p:cNvPr id="5" name="Tekstiruutu 4"/>
          <p:cNvSpPr txBox="1"/>
          <p:nvPr/>
        </p:nvSpPr>
        <p:spPr>
          <a:xfrm>
            <a:off x="1064480" y="1898842"/>
            <a:ext cx="80573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fi-FI" dirty="0">
              <a:solidFill>
                <a:schemeClr val="bg1"/>
              </a:solidFill>
            </a:endParaRPr>
          </a:p>
          <a:p>
            <a:pPr lvl="0"/>
            <a:endParaRPr lang="fi-FI" dirty="0">
              <a:solidFill>
                <a:schemeClr val="bg1"/>
              </a:solidFill>
            </a:endParaRPr>
          </a:p>
          <a:p>
            <a:pPr lvl="0"/>
            <a:endParaRPr lang="fi-FI" dirty="0">
              <a:solidFill>
                <a:schemeClr val="bg1"/>
              </a:solidFill>
            </a:endParaRPr>
          </a:p>
          <a:p>
            <a:endParaRPr lang="fi-FI" dirty="0"/>
          </a:p>
        </p:txBody>
      </p:sp>
      <p:sp>
        <p:nvSpPr>
          <p:cNvPr id="7" name="Suorakulmainen kolmio 6"/>
          <p:cNvSpPr/>
          <p:nvPr/>
        </p:nvSpPr>
        <p:spPr>
          <a:xfrm>
            <a:off x="1288073" y="4886217"/>
            <a:ext cx="948690" cy="948690"/>
          </a:xfrm>
          <a:prstGeom prst="rtTriangle">
            <a:avLst/>
          </a:prstGeom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Suorakulmainen kolmio 7"/>
          <p:cNvSpPr/>
          <p:nvPr/>
        </p:nvSpPr>
        <p:spPr>
          <a:xfrm rot="225293">
            <a:off x="2171248" y="3912892"/>
            <a:ext cx="1672389" cy="1394405"/>
          </a:xfrm>
          <a:prstGeom prst="rtTriangle">
            <a:avLst/>
          </a:prstGeom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Suorakulmainen kolmio 8"/>
          <p:cNvSpPr/>
          <p:nvPr/>
        </p:nvSpPr>
        <p:spPr>
          <a:xfrm rot="371621">
            <a:off x="3449102" y="1556865"/>
            <a:ext cx="4566645" cy="3131950"/>
          </a:xfrm>
          <a:prstGeom prst="rtTriangle">
            <a:avLst/>
          </a:prstGeom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Tekstiruutu 9"/>
          <p:cNvSpPr txBox="1"/>
          <p:nvPr/>
        </p:nvSpPr>
        <p:spPr>
          <a:xfrm>
            <a:off x="2488452" y="5670416"/>
            <a:ext cx="2583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solidFill>
                  <a:schemeClr val="bg1"/>
                </a:solidFill>
              </a:rPr>
              <a:t>USKALLUS</a:t>
            </a:r>
          </a:p>
        </p:txBody>
      </p:sp>
      <p:sp>
        <p:nvSpPr>
          <p:cNvPr id="11" name="Tekstiruutu 10"/>
          <p:cNvSpPr txBox="1"/>
          <p:nvPr/>
        </p:nvSpPr>
        <p:spPr>
          <a:xfrm>
            <a:off x="3937111" y="5113553"/>
            <a:ext cx="2583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solidFill>
                  <a:schemeClr val="bg1"/>
                </a:solidFill>
              </a:rPr>
              <a:t>OIVALLUS</a:t>
            </a:r>
          </a:p>
        </p:txBody>
      </p:sp>
      <p:sp>
        <p:nvSpPr>
          <p:cNvPr id="12" name="Tekstiruutu 11"/>
          <p:cNvSpPr txBox="1"/>
          <p:nvPr/>
        </p:nvSpPr>
        <p:spPr>
          <a:xfrm>
            <a:off x="6965230" y="4979348"/>
            <a:ext cx="25831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000" dirty="0">
                <a:solidFill>
                  <a:schemeClr val="bg1"/>
                </a:solidFill>
              </a:rPr>
              <a:t>SKAALAUS</a:t>
            </a:r>
          </a:p>
        </p:txBody>
      </p:sp>
      <p:sp>
        <p:nvSpPr>
          <p:cNvPr id="13" name="Tekstiruutu 12"/>
          <p:cNvSpPr txBox="1"/>
          <p:nvPr/>
        </p:nvSpPr>
        <p:spPr>
          <a:xfrm>
            <a:off x="6045174" y="1767867"/>
            <a:ext cx="25831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400" b="1" dirty="0">
                <a:solidFill>
                  <a:schemeClr val="bg1"/>
                </a:solidFill>
              </a:rPr>
              <a:t>VAIKUTUS</a:t>
            </a:r>
          </a:p>
        </p:txBody>
      </p:sp>
      <p:cxnSp>
        <p:nvCxnSpPr>
          <p:cNvPr id="15" name="Suora nuoliyhdysviiva 14"/>
          <p:cNvCxnSpPr>
            <a:cxnSpLocks/>
          </p:cNvCxnSpPr>
          <p:nvPr/>
        </p:nvCxnSpPr>
        <p:spPr>
          <a:xfrm flipV="1">
            <a:off x="982980" y="2499006"/>
            <a:ext cx="5094555" cy="3536034"/>
          </a:xfrm>
          <a:prstGeom prst="straightConnector1">
            <a:avLst/>
          </a:prstGeom>
          <a:ln w="19050">
            <a:solidFill>
              <a:schemeClr val="bg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kstiruutu 3">
            <a:extLst>
              <a:ext uri="{FF2B5EF4-FFF2-40B4-BE49-F238E27FC236}">
                <a16:creationId xmlns:a16="http://schemas.microsoft.com/office/drawing/2014/main" id="{4F94FD57-AC7F-4E5E-9331-4823A25FE5B6}"/>
              </a:ext>
            </a:extLst>
          </p:cNvPr>
          <p:cNvSpPr txBox="1"/>
          <p:nvPr/>
        </p:nvSpPr>
        <p:spPr>
          <a:xfrm>
            <a:off x="7227940" y="2953740"/>
            <a:ext cx="1993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400" b="1" dirty="0">
                <a:solidFill>
                  <a:srgbClr val="FF0000"/>
                </a:solidFill>
              </a:rPr>
              <a:t>ILMIÖ</a:t>
            </a:r>
          </a:p>
        </p:txBody>
      </p:sp>
      <p:sp>
        <p:nvSpPr>
          <p:cNvPr id="16" name="Puhekupla: Suorakulmio 15">
            <a:extLst>
              <a:ext uri="{FF2B5EF4-FFF2-40B4-BE49-F238E27FC236}">
                <a16:creationId xmlns:a16="http://schemas.microsoft.com/office/drawing/2014/main" id="{D687DC57-29F0-4BBD-B80E-EE958FF6A07A}"/>
              </a:ext>
            </a:extLst>
          </p:cNvPr>
          <p:cNvSpPr/>
          <p:nvPr/>
        </p:nvSpPr>
        <p:spPr>
          <a:xfrm>
            <a:off x="9488556" y="556592"/>
            <a:ext cx="2146852" cy="1099930"/>
          </a:xfrm>
          <a:prstGeom prst="wedgeRectCallout">
            <a:avLst>
              <a:gd name="adj1" fmla="val -25771"/>
              <a:gd name="adj2" fmla="val 222741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#</a:t>
            </a:r>
            <a:r>
              <a:rPr lang="fi-FI" dirty="0" err="1">
                <a:solidFill>
                  <a:schemeClr val="tx1"/>
                </a:solidFill>
              </a:rPr>
              <a:t>johtajaonmedia</a:t>
            </a:r>
            <a:endParaRPr lang="fi-FI" dirty="0">
              <a:solidFill>
                <a:schemeClr val="tx1"/>
              </a:solidFill>
            </a:endParaRPr>
          </a:p>
          <a:p>
            <a:pPr algn="ctr"/>
            <a:r>
              <a:rPr lang="fi-FI" dirty="0">
                <a:solidFill>
                  <a:schemeClr val="tx1"/>
                </a:solidFill>
              </a:rPr>
              <a:t>#rehtori</a:t>
            </a:r>
          </a:p>
          <a:p>
            <a:pPr algn="ctr"/>
            <a:r>
              <a:rPr lang="fi-FI" dirty="0">
                <a:solidFill>
                  <a:schemeClr val="tx1"/>
                </a:solidFill>
              </a:rPr>
              <a:t>@</a:t>
            </a:r>
            <a:r>
              <a:rPr lang="fi-FI" dirty="0" err="1">
                <a:solidFill>
                  <a:schemeClr val="tx1"/>
                </a:solidFill>
              </a:rPr>
              <a:t>JukkaSaksi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6449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90330" y="1086678"/>
            <a:ext cx="8613913" cy="5075583"/>
          </a:xfrm>
          <a:solidFill>
            <a:schemeClr val="tx1"/>
          </a:solidFill>
          <a:ln w="257175" cap="sq" cmpd="sng" algn="ctr">
            <a:solidFill>
              <a:schemeClr val="tx1">
                <a:alpha val="60000"/>
              </a:schemeClr>
            </a:solidFill>
            <a:prstDash val="solid"/>
            <a:miter lim="800000"/>
          </a:ln>
        </p:spPr>
        <p:txBody>
          <a:bodyPr wrap="square" anchor="ctr">
            <a:normAutofit/>
          </a:bodyPr>
          <a:lstStyle/>
          <a:p>
            <a:pPr lvl="0"/>
            <a:br>
              <a:rPr lang="fi-FI" sz="2400" dirty="0">
                <a:solidFill>
                  <a:schemeClr val="bg1"/>
                </a:solidFill>
              </a:rPr>
            </a:br>
            <a:endParaRPr lang="fi-FI" sz="2400" dirty="0">
              <a:solidFill>
                <a:schemeClr val="bg1"/>
              </a:solidFill>
            </a:endParaRPr>
          </a:p>
        </p:txBody>
      </p:sp>
      <p:sp>
        <p:nvSpPr>
          <p:cNvPr id="5" name="Tekstiruutu 4"/>
          <p:cNvSpPr txBox="1"/>
          <p:nvPr/>
        </p:nvSpPr>
        <p:spPr>
          <a:xfrm>
            <a:off x="675860" y="2333182"/>
            <a:ext cx="80573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fi-FI" dirty="0">
              <a:solidFill>
                <a:schemeClr val="bg1"/>
              </a:solidFill>
            </a:endParaRPr>
          </a:p>
          <a:p>
            <a:pPr lvl="0"/>
            <a:endParaRPr lang="fi-FI" dirty="0">
              <a:solidFill>
                <a:schemeClr val="bg1"/>
              </a:solidFill>
            </a:endParaRPr>
          </a:p>
          <a:p>
            <a:pPr lvl="0"/>
            <a:endParaRPr lang="fi-FI" dirty="0">
              <a:solidFill>
                <a:schemeClr val="bg1"/>
              </a:solidFill>
            </a:endParaRPr>
          </a:p>
          <a:p>
            <a:endParaRPr lang="fi-FI" dirty="0"/>
          </a:p>
        </p:txBody>
      </p:sp>
      <p:sp>
        <p:nvSpPr>
          <p:cNvPr id="6" name="Tekstiruutu 5"/>
          <p:cNvSpPr txBox="1"/>
          <p:nvPr/>
        </p:nvSpPr>
        <p:spPr>
          <a:xfrm>
            <a:off x="1451111" y="1763796"/>
            <a:ext cx="72820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b="1" dirty="0">
                <a:solidFill>
                  <a:schemeClr val="bg1"/>
                </a:solidFill>
              </a:rPr>
              <a:t>Oppilaitoksesta media – 5 vinkkiä</a:t>
            </a:r>
          </a:p>
          <a:p>
            <a:endParaRPr lang="fi-FI" sz="3200" b="1" dirty="0">
              <a:solidFill>
                <a:schemeClr val="bg1"/>
              </a:solidFill>
            </a:endParaRPr>
          </a:p>
          <a:p>
            <a:pPr marL="514350" indent="-514350">
              <a:buAutoNum type="arabicParenR"/>
            </a:pPr>
            <a:r>
              <a:rPr lang="fi-FI" sz="3200" b="1" dirty="0">
                <a:solidFill>
                  <a:schemeClr val="bg1"/>
                </a:solidFill>
              </a:rPr>
              <a:t>Pohjaksi arvot, kulttuuri ja strategia</a:t>
            </a:r>
          </a:p>
          <a:p>
            <a:pPr marL="514350" indent="-514350">
              <a:buAutoNum type="arabicParenR"/>
            </a:pPr>
            <a:r>
              <a:rPr lang="fi-FI" sz="3200" b="1" dirty="0">
                <a:solidFill>
                  <a:schemeClr val="bg1"/>
                </a:solidFill>
              </a:rPr>
              <a:t>Asettakaa viestinnällisiä tavoitteita</a:t>
            </a:r>
          </a:p>
          <a:p>
            <a:pPr marL="514350" indent="-514350">
              <a:buAutoNum type="arabicParenR"/>
            </a:pPr>
            <a:r>
              <a:rPr lang="fi-FI" sz="3200" b="1" dirty="0">
                <a:solidFill>
                  <a:schemeClr val="bg1"/>
                </a:solidFill>
              </a:rPr>
              <a:t>Huomioikaa ja palkitkaa</a:t>
            </a:r>
          </a:p>
          <a:p>
            <a:pPr marL="514350" indent="-514350">
              <a:buAutoNum type="arabicParenR"/>
            </a:pPr>
            <a:r>
              <a:rPr lang="fi-FI" sz="3200" b="1" dirty="0">
                <a:solidFill>
                  <a:schemeClr val="bg1"/>
                </a:solidFill>
              </a:rPr>
              <a:t>Tehkää rakentava viestiminen helpoksi</a:t>
            </a:r>
          </a:p>
          <a:p>
            <a:pPr marL="514350" indent="-514350">
              <a:buAutoNum type="arabicParenR"/>
            </a:pPr>
            <a:r>
              <a:rPr lang="fi-FI" sz="3200" b="1" dirty="0">
                <a:solidFill>
                  <a:schemeClr val="bg1"/>
                </a:solidFill>
              </a:rPr>
              <a:t>Rehtori näyttää itse esimerkkiä</a:t>
            </a:r>
          </a:p>
        </p:txBody>
      </p:sp>
      <p:sp>
        <p:nvSpPr>
          <p:cNvPr id="8" name="Puhekupla: Suorakulmio 7">
            <a:extLst>
              <a:ext uri="{FF2B5EF4-FFF2-40B4-BE49-F238E27FC236}">
                <a16:creationId xmlns:a16="http://schemas.microsoft.com/office/drawing/2014/main" id="{99CCB09D-2B76-40BD-A98B-CDDAB257D064}"/>
              </a:ext>
            </a:extLst>
          </p:cNvPr>
          <p:cNvSpPr/>
          <p:nvPr/>
        </p:nvSpPr>
        <p:spPr>
          <a:xfrm>
            <a:off x="9488556" y="556592"/>
            <a:ext cx="2146852" cy="1099930"/>
          </a:xfrm>
          <a:prstGeom prst="wedgeRectCallout">
            <a:avLst>
              <a:gd name="adj1" fmla="val -25771"/>
              <a:gd name="adj2" fmla="val 222741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#</a:t>
            </a:r>
            <a:r>
              <a:rPr lang="fi-FI" dirty="0" err="1">
                <a:solidFill>
                  <a:schemeClr val="tx1"/>
                </a:solidFill>
              </a:rPr>
              <a:t>johtajaonmedia</a:t>
            </a:r>
            <a:endParaRPr lang="fi-FI" dirty="0">
              <a:solidFill>
                <a:schemeClr val="tx1"/>
              </a:solidFill>
            </a:endParaRPr>
          </a:p>
          <a:p>
            <a:pPr algn="ctr"/>
            <a:r>
              <a:rPr lang="fi-FI" dirty="0">
                <a:solidFill>
                  <a:schemeClr val="tx1"/>
                </a:solidFill>
              </a:rPr>
              <a:t>#rehtori</a:t>
            </a:r>
          </a:p>
          <a:p>
            <a:pPr algn="ctr"/>
            <a:r>
              <a:rPr lang="fi-FI" dirty="0">
                <a:solidFill>
                  <a:schemeClr val="tx1"/>
                </a:solidFill>
              </a:rPr>
              <a:t>@</a:t>
            </a:r>
            <a:r>
              <a:rPr lang="fi-FI" dirty="0" err="1">
                <a:solidFill>
                  <a:schemeClr val="tx1"/>
                </a:solidFill>
              </a:rPr>
              <a:t>JukkaSaksi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0142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90330" y="1086678"/>
            <a:ext cx="8613913" cy="5075583"/>
          </a:xfrm>
          <a:solidFill>
            <a:schemeClr val="tx1"/>
          </a:solidFill>
          <a:ln w="257175" cap="sq" cmpd="sng" algn="ctr">
            <a:solidFill>
              <a:schemeClr val="tx1">
                <a:alpha val="60000"/>
              </a:schemeClr>
            </a:solidFill>
            <a:prstDash val="solid"/>
            <a:miter lim="800000"/>
          </a:ln>
        </p:spPr>
        <p:txBody>
          <a:bodyPr wrap="square" anchor="ctr">
            <a:normAutofit/>
          </a:bodyPr>
          <a:lstStyle/>
          <a:p>
            <a:pPr lvl="0"/>
            <a:br>
              <a:rPr lang="fi-FI" sz="2400" dirty="0">
                <a:solidFill>
                  <a:schemeClr val="bg1"/>
                </a:solidFill>
              </a:rPr>
            </a:br>
            <a:endParaRPr lang="fi-FI" sz="2400" dirty="0">
              <a:solidFill>
                <a:schemeClr val="bg1"/>
              </a:solidFill>
            </a:endParaRPr>
          </a:p>
        </p:txBody>
      </p:sp>
      <p:sp>
        <p:nvSpPr>
          <p:cNvPr id="5" name="Tekstiruutu 4"/>
          <p:cNvSpPr txBox="1"/>
          <p:nvPr/>
        </p:nvSpPr>
        <p:spPr>
          <a:xfrm>
            <a:off x="675860" y="2333182"/>
            <a:ext cx="82561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fi-FI" dirty="0">
              <a:solidFill>
                <a:schemeClr val="bg1"/>
              </a:solidFill>
            </a:endParaRPr>
          </a:p>
          <a:p>
            <a:pPr lvl="0"/>
            <a:endParaRPr lang="fi-FI" dirty="0">
              <a:solidFill>
                <a:schemeClr val="bg1"/>
              </a:solidFill>
            </a:endParaRPr>
          </a:p>
          <a:p>
            <a:pPr lvl="0"/>
            <a:endParaRPr lang="fi-FI" dirty="0">
              <a:solidFill>
                <a:schemeClr val="bg1"/>
              </a:solidFill>
            </a:endParaRPr>
          </a:p>
          <a:p>
            <a:endParaRPr lang="fi-FI" dirty="0"/>
          </a:p>
        </p:txBody>
      </p:sp>
      <p:sp>
        <p:nvSpPr>
          <p:cNvPr id="6" name="Tekstiruutu 5"/>
          <p:cNvSpPr txBox="1"/>
          <p:nvPr/>
        </p:nvSpPr>
        <p:spPr>
          <a:xfrm>
            <a:off x="583096" y="1086678"/>
            <a:ext cx="82428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3000" b="1" dirty="0">
              <a:solidFill>
                <a:schemeClr val="bg1"/>
              </a:solidFill>
            </a:endParaRPr>
          </a:p>
        </p:txBody>
      </p:sp>
      <p:sp>
        <p:nvSpPr>
          <p:cNvPr id="7" name="Tekstiruutu 6"/>
          <p:cNvSpPr txBox="1"/>
          <p:nvPr/>
        </p:nvSpPr>
        <p:spPr>
          <a:xfrm>
            <a:off x="3923928" y="1630556"/>
            <a:ext cx="46805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STEREOTYYPPISTÄ REHTORIN VIESTINTÄTAPAA EI OLE!</a:t>
            </a:r>
          </a:p>
          <a:p>
            <a:pPr algn="ctr"/>
            <a:endParaRPr lang="fi-FI" sz="3600" b="1" dirty="0">
              <a:solidFill>
                <a:schemeClr val="bg1"/>
              </a:solidFill>
            </a:endParaRPr>
          </a:p>
          <a:p>
            <a:pPr algn="ctr"/>
            <a:r>
              <a:rPr lang="fi-FI" sz="3600" b="1" dirty="0">
                <a:solidFill>
                  <a:schemeClr val="bg1"/>
                </a:solidFill>
              </a:rPr>
              <a:t>JOKAINEN LUO PRESENSSINSÄ ITSE!</a:t>
            </a:r>
          </a:p>
          <a:p>
            <a:pPr algn="ctr"/>
            <a:endParaRPr lang="fi-FI" sz="3600" b="1" dirty="0"/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88" y="2464119"/>
            <a:ext cx="2847420" cy="2565644"/>
          </a:xfrm>
          <a:prstGeom prst="rect">
            <a:avLst/>
          </a:prstGeom>
        </p:spPr>
      </p:pic>
      <p:sp>
        <p:nvSpPr>
          <p:cNvPr id="10" name="Puhekupla: Suorakulmio 9">
            <a:extLst>
              <a:ext uri="{FF2B5EF4-FFF2-40B4-BE49-F238E27FC236}">
                <a16:creationId xmlns:a16="http://schemas.microsoft.com/office/drawing/2014/main" id="{AF1D6A2C-173E-4D64-9462-BD9D5A346C3D}"/>
              </a:ext>
            </a:extLst>
          </p:cNvPr>
          <p:cNvSpPr/>
          <p:nvPr/>
        </p:nvSpPr>
        <p:spPr>
          <a:xfrm>
            <a:off x="9488556" y="556592"/>
            <a:ext cx="2146852" cy="1099930"/>
          </a:xfrm>
          <a:prstGeom prst="wedgeRectCallout">
            <a:avLst>
              <a:gd name="adj1" fmla="val -25771"/>
              <a:gd name="adj2" fmla="val 222741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#</a:t>
            </a:r>
            <a:r>
              <a:rPr lang="fi-FI" dirty="0" err="1">
                <a:solidFill>
                  <a:schemeClr val="tx1"/>
                </a:solidFill>
              </a:rPr>
              <a:t>johtajaonmedia</a:t>
            </a:r>
            <a:endParaRPr lang="fi-FI" dirty="0">
              <a:solidFill>
                <a:schemeClr val="tx1"/>
              </a:solidFill>
            </a:endParaRPr>
          </a:p>
          <a:p>
            <a:pPr algn="ctr"/>
            <a:r>
              <a:rPr lang="fi-FI" dirty="0">
                <a:solidFill>
                  <a:schemeClr val="tx1"/>
                </a:solidFill>
              </a:rPr>
              <a:t>#rehtori</a:t>
            </a:r>
          </a:p>
          <a:p>
            <a:pPr algn="ctr"/>
            <a:r>
              <a:rPr lang="fi-FI" dirty="0">
                <a:solidFill>
                  <a:schemeClr val="tx1"/>
                </a:solidFill>
              </a:rPr>
              <a:t>@</a:t>
            </a:r>
            <a:r>
              <a:rPr lang="fi-FI" dirty="0" err="1">
                <a:solidFill>
                  <a:schemeClr val="tx1"/>
                </a:solidFill>
              </a:rPr>
              <a:t>JukkaSaksi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407748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80060" y="450574"/>
            <a:ext cx="9127766" cy="5767346"/>
          </a:xfrm>
          <a:solidFill>
            <a:schemeClr val="tx1"/>
          </a:solidFill>
          <a:ln w="257175" cap="sq" cmpd="sng" algn="ctr">
            <a:solidFill>
              <a:schemeClr val="tx1">
                <a:alpha val="60000"/>
              </a:schemeClr>
            </a:solidFill>
            <a:prstDash val="solid"/>
            <a:miter lim="800000"/>
          </a:ln>
        </p:spPr>
        <p:txBody>
          <a:bodyPr wrap="square" anchor="ctr">
            <a:normAutofit/>
          </a:bodyPr>
          <a:lstStyle/>
          <a:p>
            <a:pPr lvl="0"/>
            <a:br>
              <a:rPr lang="fi-FI" sz="2400" dirty="0">
                <a:solidFill>
                  <a:schemeClr val="bg1"/>
                </a:solidFill>
              </a:rPr>
            </a:br>
            <a:endParaRPr lang="fi-FI" sz="2400" dirty="0">
              <a:solidFill>
                <a:schemeClr val="bg1"/>
              </a:solidFill>
            </a:endParaRPr>
          </a:p>
        </p:txBody>
      </p:sp>
      <p:sp>
        <p:nvSpPr>
          <p:cNvPr id="5" name="Tekstiruutu 4"/>
          <p:cNvSpPr txBox="1"/>
          <p:nvPr/>
        </p:nvSpPr>
        <p:spPr>
          <a:xfrm>
            <a:off x="675860" y="2333182"/>
            <a:ext cx="82561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fi-FI" dirty="0">
              <a:solidFill>
                <a:schemeClr val="bg1"/>
              </a:solidFill>
            </a:endParaRPr>
          </a:p>
          <a:p>
            <a:pPr lvl="0"/>
            <a:endParaRPr lang="fi-FI" dirty="0">
              <a:solidFill>
                <a:schemeClr val="bg1"/>
              </a:solidFill>
            </a:endParaRPr>
          </a:p>
          <a:p>
            <a:pPr lvl="0"/>
            <a:endParaRPr lang="fi-FI" dirty="0">
              <a:solidFill>
                <a:schemeClr val="bg1"/>
              </a:solidFill>
            </a:endParaRPr>
          </a:p>
          <a:p>
            <a:endParaRPr lang="fi-FI" dirty="0"/>
          </a:p>
        </p:txBody>
      </p:sp>
      <p:sp>
        <p:nvSpPr>
          <p:cNvPr id="6" name="Tekstiruutu 5"/>
          <p:cNvSpPr txBox="1"/>
          <p:nvPr/>
        </p:nvSpPr>
        <p:spPr>
          <a:xfrm>
            <a:off x="583096" y="1086678"/>
            <a:ext cx="82428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3000" b="1" dirty="0">
              <a:solidFill>
                <a:schemeClr val="bg1"/>
              </a:solidFill>
            </a:endParaRPr>
          </a:p>
        </p:txBody>
      </p:sp>
      <p:sp>
        <p:nvSpPr>
          <p:cNvPr id="12" name="Suorakulmio 11"/>
          <p:cNvSpPr/>
          <p:nvPr/>
        </p:nvSpPr>
        <p:spPr>
          <a:xfrm>
            <a:off x="1126765" y="450574"/>
            <a:ext cx="8001000" cy="4409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www.johtajaonmedia.fi/artikkelit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F30B0392-AF1A-47B1-910D-BA7CF9B7E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765" y="891540"/>
            <a:ext cx="8001000" cy="5190304"/>
          </a:xfrm>
          <a:prstGeom prst="rect">
            <a:avLst/>
          </a:prstGeom>
        </p:spPr>
      </p:pic>
      <p:sp>
        <p:nvSpPr>
          <p:cNvPr id="9" name="Puhekupla: Suorakulmio 8">
            <a:extLst>
              <a:ext uri="{FF2B5EF4-FFF2-40B4-BE49-F238E27FC236}">
                <a16:creationId xmlns:a16="http://schemas.microsoft.com/office/drawing/2014/main" id="{16A912E5-CDC0-4033-9BA9-F464994F6C69}"/>
              </a:ext>
            </a:extLst>
          </p:cNvPr>
          <p:cNvSpPr/>
          <p:nvPr/>
        </p:nvSpPr>
        <p:spPr>
          <a:xfrm>
            <a:off x="9488556" y="556592"/>
            <a:ext cx="2146852" cy="1099930"/>
          </a:xfrm>
          <a:prstGeom prst="wedgeRectCallout">
            <a:avLst>
              <a:gd name="adj1" fmla="val -25771"/>
              <a:gd name="adj2" fmla="val 222741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#</a:t>
            </a:r>
            <a:r>
              <a:rPr lang="fi-FI" dirty="0" err="1">
                <a:solidFill>
                  <a:schemeClr val="tx1"/>
                </a:solidFill>
              </a:rPr>
              <a:t>johtajaonmedia</a:t>
            </a:r>
            <a:endParaRPr lang="fi-FI" dirty="0">
              <a:solidFill>
                <a:schemeClr val="tx1"/>
              </a:solidFill>
            </a:endParaRPr>
          </a:p>
          <a:p>
            <a:pPr algn="ctr"/>
            <a:r>
              <a:rPr lang="fi-FI" dirty="0">
                <a:solidFill>
                  <a:schemeClr val="tx1"/>
                </a:solidFill>
              </a:rPr>
              <a:t>#rehtori</a:t>
            </a:r>
          </a:p>
          <a:p>
            <a:pPr algn="ctr"/>
            <a:r>
              <a:rPr lang="fi-FI" dirty="0">
                <a:solidFill>
                  <a:schemeClr val="tx1"/>
                </a:solidFill>
              </a:rPr>
              <a:t>@</a:t>
            </a:r>
            <a:r>
              <a:rPr lang="fi-FI" dirty="0" err="1">
                <a:solidFill>
                  <a:schemeClr val="tx1"/>
                </a:solidFill>
              </a:rPr>
              <a:t>JukkaSaksi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094370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84900" y="265043"/>
            <a:ext cx="4625010" cy="5963480"/>
          </a:xfrm>
          <a:solidFill>
            <a:schemeClr val="tx1"/>
          </a:solidFill>
          <a:ln w="257175" cap="sq" cmpd="sng" algn="ctr">
            <a:solidFill>
              <a:schemeClr val="tx1">
                <a:alpha val="60000"/>
              </a:schemeClr>
            </a:solidFill>
            <a:prstDash val="solid"/>
            <a:miter lim="800000"/>
          </a:ln>
        </p:spPr>
        <p:txBody>
          <a:bodyPr wrap="square" anchor="ctr">
            <a:normAutofit/>
          </a:bodyPr>
          <a:lstStyle/>
          <a:p>
            <a:pPr algn="ctr"/>
            <a:br>
              <a:rPr lang="fi-FI" sz="2400" dirty="0">
                <a:solidFill>
                  <a:schemeClr val="lt1"/>
                </a:solidFill>
              </a:rPr>
            </a:br>
            <a:br>
              <a:rPr lang="fi-FI" sz="2400" dirty="0">
                <a:solidFill>
                  <a:schemeClr val="lt1"/>
                </a:solidFill>
              </a:rPr>
            </a:br>
            <a:br>
              <a:rPr lang="fi-FI" sz="2400" dirty="0">
                <a:solidFill>
                  <a:schemeClr val="lt1"/>
                </a:solidFill>
              </a:rPr>
            </a:br>
            <a:br>
              <a:rPr lang="fi-FI" sz="2400" dirty="0">
                <a:solidFill>
                  <a:schemeClr val="lt1"/>
                </a:solidFill>
              </a:rPr>
            </a:br>
            <a:br>
              <a:rPr lang="fi-FI" sz="2400" dirty="0">
                <a:solidFill>
                  <a:schemeClr val="lt1"/>
                </a:solidFill>
              </a:rPr>
            </a:br>
            <a:br>
              <a:rPr lang="fi-FI" sz="2400" dirty="0">
                <a:solidFill>
                  <a:schemeClr val="lt1"/>
                </a:solidFill>
              </a:rPr>
            </a:br>
            <a:br>
              <a:rPr lang="fi-FI" sz="2400" dirty="0">
                <a:solidFill>
                  <a:schemeClr val="lt1"/>
                </a:solidFill>
              </a:rPr>
            </a:br>
            <a:br>
              <a:rPr lang="fi-FI" sz="2400" dirty="0">
                <a:solidFill>
                  <a:schemeClr val="lt1"/>
                </a:solidFill>
              </a:rPr>
            </a:br>
            <a:br>
              <a:rPr lang="fi-FI" sz="2400" dirty="0">
                <a:solidFill>
                  <a:schemeClr val="lt1"/>
                </a:solidFill>
              </a:rPr>
            </a:br>
            <a:br>
              <a:rPr lang="fi-FI" sz="2400" dirty="0">
                <a:solidFill>
                  <a:schemeClr val="lt1"/>
                </a:solidFill>
              </a:rPr>
            </a:br>
            <a:br>
              <a:rPr lang="fi-FI" sz="2400" dirty="0">
                <a:solidFill>
                  <a:schemeClr val="lt1"/>
                </a:solidFill>
              </a:rPr>
            </a:br>
            <a:br>
              <a:rPr lang="fi-FI" sz="2400" dirty="0">
                <a:solidFill>
                  <a:schemeClr val="lt1"/>
                </a:solidFill>
              </a:rPr>
            </a:br>
            <a:br>
              <a:rPr lang="fi-FI" sz="2400" dirty="0">
                <a:solidFill>
                  <a:schemeClr val="lt1"/>
                </a:solidFill>
              </a:rPr>
            </a:br>
            <a:r>
              <a:rPr lang="fi-FI" sz="2400" dirty="0">
                <a:solidFill>
                  <a:schemeClr val="lt1"/>
                </a:solidFill>
              </a:rPr>
              <a:t>jukka.saksi@gmail.com</a:t>
            </a:r>
            <a:br>
              <a:rPr lang="fi-FI" sz="2400" dirty="0">
                <a:solidFill>
                  <a:schemeClr val="lt1"/>
                </a:solidFill>
              </a:rPr>
            </a:br>
            <a:r>
              <a:rPr lang="fi-FI" sz="2400" dirty="0">
                <a:solidFill>
                  <a:schemeClr val="lt1"/>
                </a:solidFill>
              </a:rPr>
              <a:t>www.johtajaonmedia.fi</a:t>
            </a:r>
            <a:br>
              <a:rPr lang="fi-FI" sz="2400" dirty="0">
                <a:solidFill>
                  <a:schemeClr val="lt1"/>
                </a:solidFill>
              </a:rPr>
            </a:br>
            <a:br>
              <a:rPr lang="fi-FI" sz="2400" dirty="0">
                <a:solidFill>
                  <a:schemeClr val="lt1"/>
                </a:solidFill>
              </a:rPr>
            </a:br>
            <a:r>
              <a:rPr lang="fi-FI" sz="2400" dirty="0">
                <a:solidFill>
                  <a:schemeClr val="lt1"/>
                </a:solidFill>
              </a:rPr>
              <a:t>@</a:t>
            </a:r>
            <a:r>
              <a:rPr lang="fi-FI" sz="2400" dirty="0" err="1">
                <a:solidFill>
                  <a:schemeClr val="lt1"/>
                </a:solidFill>
              </a:rPr>
              <a:t>JohtajaonMedia</a:t>
            </a:r>
            <a:r>
              <a:rPr lang="fi-FI" sz="2400" dirty="0">
                <a:solidFill>
                  <a:schemeClr val="lt1"/>
                </a:solidFill>
              </a:rPr>
              <a:t> </a:t>
            </a: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533" y="500473"/>
            <a:ext cx="4341745" cy="4050900"/>
          </a:xfrm>
          <a:prstGeom prst="rect">
            <a:avLst/>
          </a:prstGeom>
        </p:spPr>
      </p:pic>
      <p:sp>
        <p:nvSpPr>
          <p:cNvPr id="7" name="Puhekupla: Soikea 6"/>
          <p:cNvSpPr/>
          <p:nvPr/>
        </p:nvSpPr>
        <p:spPr>
          <a:xfrm>
            <a:off x="6135757" y="265041"/>
            <a:ext cx="3211167" cy="1669775"/>
          </a:xfrm>
          <a:prstGeom prst="wedgeEllipseCallout">
            <a:avLst>
              <a:gd name="adj1" fmla="val -59484"/>
              <a:gd name="adj2" fmla="val 37765"/>
            </a:avLst>
          </a:prstGeom>
          <a:solidFill>
            <a:schemeClr val="bg1"/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4400" b="1" dirty="0">
                <a:solidFill>
                  <a:schemeClr val="tx1"/>
                </a:solidFill>
              </a:rPr>
              <a:t>Kiitos!</a:t>
            </a:r>
          </a:p>
        </p:txBody>
      </p:sp>
      <p:sp>
        <p:nvSpPr>
          <p:cNvPr id="9" name="Puhekupla: Suorakulmio 8">
            <a:extLst>
              <a:ext uri="{FF2B5EF4-FFF2-40B4-BE49-F238E27FC236}">
                <a16:creationId xmlns:a16="http://schemas.microsoft.com/office/drawing/2014/main" id="{8B92E9C8-16F0-4AA6-BF22-2A4D70245796}"/>
              </a:ext>
            </a:extLst>
          </p:cNvPr>
          <p:cNvSpPr/>
          <p:nvPr/>
        </p:nvSpPr>
        <p:spPr>
          <a:xfrm>
            <a:off x="9488556" y="556592"/>
            <a:ext cx="2146852" cy="1099930"/>
          </a:xfrm>
          <a:prstGeom prst="wedgeRectCallout">
            <a:avLst>
              <a:gd name="adj1" fmla="val -25771"/>
              <a:gd name="adj2" fmla="val 222741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#</a:t>
            </a:r>
            <a:r>
              <a:rPr lang="fi-FI" dirty="0" err="1">
                <a:solidFill>
                  <a:schemeClr val="tx1"/>
                </a:solidFill>
              </a:rPr>
              <a:t>johtajaonmedia</a:t>
            </a:r>
            <a:endParaRPr lang="fi-FI" dirty="0">
              <a:solidFill>
                <a:schemeClr val="tx1"/>
              </a:solidFill>
            </a:endParaRPr>
          </a:p>
          <a:p>
            <a:pPr algn="ctr"/>
            <a:r>
              <a:rPr lang="fi-FI" dirty="0">
                <a:solidFill>
                  <a:schemeClr val="tx1"/>
                </a:solidFill>
              </a:rPr>
              <a:t>#rehtori</a:t>
            </a:r>
          </a:p>
          <a:p>
            <a:pPr algn="ctr"/>
            <a:r>
              <a:rPr lang="fi-FI" dirty="0">
                <a:solidFill>
                  <a:schemeClr val="tx1"/>
                </a:solidFill>
              </a:rPr>
              <a:t>@</a:t>
            </a:r>
            <a:r>
              <a:rPr lang="fi-FI" dirty="0" err="1">
                <a:solidFill>
                  <a:schemeClr val="tx1"/>
                </a:solidFill>
              </a:rPr>
              <a:t>JukkaSaksi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21181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71061" y="689113"/>
            <a:ext cx="9647581" cy="5473149"/>
          </a:xfrm>
          <a:solidFill>
            <a:schemeClr val="tx1"/>
          </a:solidFill>
          <a:ln w="257175" cap="sq" cmpd="sng" algn="ctr">
            <a:solidFill>
              <a:schemeClr val="tx1">
                <a:alpha val="60000"/>
              </a:schemeClr>
            </a:solidFill>
            <a:prstDash val="solid"/>
            <a:miter lim="800000"/>
          </a:ln>
        </p:spPr>
        <p:txBody>
          <a:bodyPr wrap="square" anchor="ctr">
            <a:normAutofit/>
          </a:bodyPr>
          <a:lstStyle/>
          <a:p>
            <a:pPr algn="ctr"/>
            <a:endParaRPr lang="fi-FI" sz="2400" dirty="0">
              <a:solidFill>
                <a:schemeClr val="lt1"/>
              </a:solidFill>
            </a:endParaRPr>
          </a:p>
        </p:txBody>
      </p:sp>
      <p:sp>
        <p:nvSpPr>
          <p:cNvPr id="4" name="Tekstiruutu 3"/>
          <p:cNvSpPr txBox="1"/>
          <p:nvPr/>
        </p:nvSpPr>
        <p:spPr>
          <a:xfrm>
            <a:off x="2470986" y="6265360"/>
            <a:ext cx="2756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solidFill>
                  <a:srgbClr val="FF0000"/>
                </a:solidFill>
                <a:latin typeface="Abril Fatface" panose="02000503000000020003" pitchFamily="50" charset="0"/>
              </a:rPr>
              <a:t>Johtaja on Media!</a:t>
            </a:r>
          </a:p>
        </p:txBody>
      </p:sp>
      <p:sp>
        <p:nvSpPr>
          <p:cNvPr id="5" name="Tekstiruutu 4"/>
          <p:cNvSpPr txBox="1"/>
          <p:nvPr/>
        </p:nvSpPr>
        <p:spPr>
          <a:xfrm>
            <a:off x="742121" y="1855305"/>
            <a:ext cx="6546575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200" dirty="0">
                <a:solidFill>
                  <a:schemeClr val="bg1"/>
                </a:solidFill>
              </a:rPr>
              <a:t>15 vuotta johtamista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200" dirty="0">
                <a:solidFill>
                  <a:schemeClr val="bg1"/>
                </a:solidFill>
              </a:rPr>
              <a:t>Valmentaa mediallistumisen vaikutuksista johtajuuteen, maineeseen ja luottamukseen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200" dirty="0">
                <a:solidFill>
                  <a:schemeClr val="bg1"/>
                </a:solidFill>
              </a:rPr>
              <a:t>Rakentaa organisaatioista medioita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200" dirty="0">
                <a:solidFill>
                  <a:schemeClr val="bg1"/>
                </a:solidFill>
              </a:rPr>
              <a:t>KTT, MBA, väitöskirja johtajuuden murroksesta (2013)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200" dirty="0">
                <a:solidFill>
                  <a:schemeClr val="bg1"/>
                </a:solidFill>
              </a:rPr>
              <a:t>Johtaja on Media –kirja (2016) www.johtajaonmedia.fi/kirja</a:t>
            </a:r>
          </a:p>
          <a:p>
            <a:endParaRPr lang="fi-FI" dirty="0"/>
          </a:p>
        </p:txBody>
      </p:sp>
      <p:sp>
        <p:nvSpPr>
          <p:cNvPr id="6" name="Tekstiruutu 5"/>
          <p:cNvSpPr txBox="1"/>
          <p:nvPr/>
        </p:nvSpPr>
        <p:spPr>
          <a:xfrm>
            <a:off x="742121" y="1249758"/>
            <a:ext cx="64538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000" dirty="0">
                <a:solidFill>
                  <a:schemeClr val="bg1"/>
                </a:solidFill>
              </a:rPr>
              <a:t>Valmentaja Jukka Saksi</a:t>
            </a:r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034" y="1803756"/>
            <a:ext cx="2165827" cy="3244686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86" y="4331443"/>
            <a:ext cx="1129630" cy="1634580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342" y="4384857"/>
            <a:ext cx="1152128" cy="1581167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020" y="4321359"/>
            <a:ext cx="1166684" cy="1644664"/>
          </a:xfrm>
          <a:prstGeom prst="rect">
            <a:avLst/>
          </a:prstGeom>
        </p:spPr>
      </p:pic>
      <p:sp>
        <p:nvSpPr>
          <p:cNvPr id="11" name="Puhekupla: Suorakulmio 10">
            <a:extLst>
              <a:ext uri="{FF2B5EF4-FFF2-40B4-BE49-F238E27FC236}">
                <a16:creationId xmlns:a16="http://schemas.microsoft.com/office/drawing/2014/main" id="{088FCC7F-81A7-4C68-B06B-C9066DF262C0}"/>
              </a:ext>
            </a:extLst>
          </p:cNvPr>
          <p:cNvSpPr/>
          <p:nvPr/>
        </p:nvSpPr>
        <p:spPr>
          <a:xfrm>
            <a:off x="9488556" y="556592"/>
            <a:ext cx="2146852" cy="1099930"/>
          </a:xfrm>
          <a:prstGeom prst="wedgeRectCallout">
            <a:avLst>
              <a:gd name="adj1" fmla="val -25771"/>
              <a:gd name="adj2" fmla="val 222741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#</a:t>
            </a:r>
            <a:r>
              <a:rPr lang="fi-FI" dirty="0" err="1">
                <a:solidFill>
                  <a:schemeClr val="tx1"/>
                </a:solidFill>
              </a:rPr>
              <a:t>johtajaonmedia</a:t>
            </a:r>
            <a:endParaRPr lang="fi-FI" dirty="0">
              <a:solidFill>
                <a:schemeClr val="tx1"/>
              </a:solidFill>
            </a:endParaRPr>
          </a:p>
          <a:p>
            <a:pPr algn="ctr"/>
            <a:r>
              <a:rPr lang="fi-FI" dirty="0">
                <a:solidFill>
                  <a:schemeClr val="tx1"/>
                </a:solidFill>
              </a:rPr>
              <a:t>#rehtori</a:t>
            </a:r>
          </a:p>
          <a:p>
            <a:pPr algn="ctr"/>
            <a:r>
              <a:rPr lang="fi-FI" dirty="0">
                <a:solidFill>
                  <a:schemeClr val="tx1"/>
                </a:solidFill>
              </a:rPr>
              <a:t>@</a:t>
            </a:r>
            <a:r>
              <a:rPr lang="fi-FI" dirty="0" err="1">
                <a:solidFill>
                  <a:schemeClr val="tx1"/>
                </a:solidFill>
              </a:rPr>
              <a:t>JukkaSaksi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16104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90330" y="1086678"/>
            <a:ext cx="8613913" cy="5075583"/>
          </a:xfrm>
          <a:solidFill>
            <a:schemeClr val="tx1"/>
          </a:solidFill>
          <a:ln w="257175" cap="sq" cmpd="sng" algn="ctr">
            <a:solidFill>
              <a:schemeClr val="tx1">
                <a:alpha val="60000"/>
              </a:schemeClr>
            </a:solidFill>
            <a:prstDash val="solid"/>
            <a:miter lim="800000"/>
          </a:ln>
        </p:spPr>
        <p:txBody>
          <a:bodyPr wrap="square" anchor="ctr">
            <a:normAutofit/>
          </a:bodyPr>
          <a:lstStyle/>
          <a:p>
            <a:pPr lvl="0" algn="ctr"/>
            <a:br>
              <a:rPr lang="fi-FI" sz="3000" dirty="0">
                <a:solidFill>
                  <a:schemeClr val="bg1"/>
                </a:solidFill>
                <a:latin typeface="+mn-lt"/>
              </a:rPr>
            </a:br>
            <a:r>
              <a:rPr lang="fi-FI" dirty="0">
                <a:solidFill>
                  <a:schemeClr val="bg1"/>
                </a:solidFill>
                <a:latin typeface="+mn-lt"/>
              </a:rPr>
              <a:t>Tärkeimmät </a:t>
            </a:r>
            <a:r>
              <a:rPr lang="fi-FI" u="sng" dirty="0">
                <a:solidFill>
                  <a:schemeClr val="bg1"/>
                </a:solidFill>
                <a:latin typeface="+mn-lt"/>
              </a:rPr>
              <a:t>sidosryhmäsi</a:t>
            </a:r>
            <a:r>
              <a:rPr lang="fi-FI" dirty="0">
                <a:solidFill>
                  <a:schemeClr val="bg1"/>
                </a:solidFill>
                <a:latin typeface="+mn-lt"/>
              </a:rPr>
              <a:t>?</a:t>
            </a:r>
          </a:p>
        </p:txBody>
      </p:sp>
      <p:sp>
        <p:nvSpPr>
          <p:cNvPr id="4" name="Tekstiruutu 3"/>
          <p:cNvSpPr txBox="1"/>
          <p:nvPr/>
        </p:nvSpPr>
        <p:spPr>
          <a:xfrm>
            <a:off x="2470986" y="6265360"/>
            <a:ext cx="2756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solidFill>
                  <a:srgbClr val="FF0000"/>
                </a:solidFill>
                <a:latin typeface="Abril Fatface" panose="02000503000000020003" pitchFamily="50" charset="0"/>
              </a:rPr>
              <a:t>Johtaja on Media!</a:t>
            </a:r>
          </a:p>
        </p:txBody>
      </p:sp>
      <p:sp>
        <p:nvSpPr>
          <p:cNvPr id="5" name="Tekstiruutu 4"/>
          <p:cNvSpPr txBox="1"/>
          <p:nvPr/>
        </p:nvSpPr>
        <p:spPr>
          <a:xfrm>
            <a:off x="1736036" y="2071734"/>
            <a:ext cx="65068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fi-FI" dirty="0">
              <a:solidFill>
                <a:schemeClr val="bg1"/>
              </a:solidFill>
            </a:endParaRPr>
          </a:p>
          <a:p>
            <a:pPr lvl="0"/>
            <a:endParaRPr lang="fi-FI" dirty="0">
              <a:solidFill>
                <a:schemeClr val="bg1"/>
              </a:solidFill>
            </a:endParaRPr>
          </a:p>
          <a:p>
            <a:endParaRPr lang="fi-FI" dirty="0"/>
          </a:p>
        </p:txBody>
      </p:sp>
      <p:sp>
        <p:nvSpPr>
          <p:cNvPr id="7" name="Puhekupla: Suorakulmio 6">
            <a:extLst>
              <a:ext uri="{FF2B5EF4-FFF2-40B4-BE49-F238E27FC236}">
                <a16:creationId xmlns:a16="http://schemas.microsoft.com/office/drawing/2014/main" id="{A8DCF901-DD31-4CB0-8890-E21B2B5BF07D}"/>
              </a:ext>
            </a:extLst>
          </p:cNvPr>
          <p:cNvSpPr/>
          <p:nvPr/>
        </p:nvSpPr>
        <p:spPr>
          <a:xfrm>
            <a:off x="9488556" y="556592"/>
            <a:ext cx="2146852" cy="1099930"/>
          </a:xfrm>
          <a:prstGeom prst="wedgeRectCallout">
            <a:avLst>
              <a:gd name="adj1" fmla="val -25771"/>
              <a:gd name="adj2" fmla="val 222741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#</a:t>
            </a:r>
            <a:r>
              <a:rPr lang="fi-FI" dirty="0" err="1">
                <a:solidFill>
                  <a:schemeClr val="tx1"/>
                </a:solidFill>
              </a:rPr>
              <a:t>johtajaonmedia</a:t>
            </a:r>
            <a:endParaRPr lang="fi-FI" dirty="0">
              <a:solidFill>
                <a:schemeClr val="tx1"/>
              </a:solidFill>
            </a:endParaRPr>
          </a:p>
          <a:p>
            <a:pPr algn="ctr"/>
            <a:r>
              <a:rPr lang="fi-FI" dirty="0">
                <a:solidFill>
                  <a:schemeClr val="tx1"/>
                </a:solidFill>
              </a:rPr>
              <a:t>#rehtori</a:t>
            </a:r>
          </a:p>
          <a:p>
            <a:pPr algn="ctr"/>
            <a:r>
              <a:rPr lang="fi-FI" dirty="0">
                <a:solidFill>
                  <a:schemeClr val="tx1"/>
                </a:solidFill>
              </a:rPr>
              <a:t>@</a:t>
            </a:r>
            <a:r>
              <a:rPr lang="fi-FI" dirty="0" err="1">
                <a:solidFill>
                  <a:schemeClr val="tx1"/>
                </a:solidFill>
              </a:rPr>
              <a:t>JukkaSaksi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46724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1736036" y="2071734"/>
            <a:ext cx="65068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fi-FI" dirty="0">
              <a:solidFill>
                <a:schemeClr val="bg1"/>
              </a:solidFill>
            </a:endParaRPr>
          </a:p>
          <a:p>
            <a:pPr lvl="0"/>
            <a:endParaRPr lang="fi-FI" dirty="0">
              <a:solidFill>
                <a:schemeClr val="bg1"/>
              </a:solidFill>
            </a:endParaRPr>
          </a:p>
          <a:p>
            <a:endParaRPr lang="fi-FI" dirty="0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43" y="603535"/>
            <a:ext cx="8668807" cy="5797265"/>
          </a:xfrm>
          <a:prstGeom prst="rect">
            <a:avLst/>
          </a:prstGeom>
        </p:spPr>
      </p:pic>
      <p:sp>
        <p:nvSpPr>
          <p:cNvPr id="9" name="Otsikko 8"/>
          <p:cNvSpPr>
            <a:spLocks noGrp="1"/>
          </p:cNvSpPr>
          <p:nvPr>
            <p:ph type="title"/>
          </p:nvPr>
        </p:nvSpPr>
        <p:spPr>
          <a:xfrm>
            <a:off x="1215889" y="2344440"/>
            <a:ext cx="7278755" cy="2856640"/>
          </a:xfrm>
          <a:solidFill>
            <a:schemeClr val="bg2">
              <a:lumMod val="2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fi-FI" sz="6600" dirty="0">
                <a:solidFill>
                  <a:schemeClr val="bg1"/>
                </a:solidFill>
                <a:latin typeface="Arial Black" panose="020B0A04020102020204" pitchFamily="34" charset="0"/>
              </a:rPr>
              <a:t>AUTTAMALLA</a:t>
            </a:r>
            <a:br>
              <a:rPr lang="fi-FI" sz="66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fi-FI" sz="6600" dirty="0">
                <a:solidFill>
                  <a:schemeClr val="bg1"/>
                </a:solidFill>
                <a:latin typeface="Arial Black" panose="020B0A04020102020204" pitchFamily="34" charset="0"/>
              </a:rPr>
              <a:t>VIESTI PERILLE</a:t>
            </a:r>
          </a:p>
        </p:txBody>
      </p:sp>
      <p:sp>
        <p:nvSpPr>
          <p:cNvPr id="10" name="Puhekupla: Suorakulmio 9">
            <a:extLst>
              <a:ext uri="{FF2B5EF4-FFF2-40B4-BE49-F238E27FC236}">
                <a16:creationId xmlns:a16="http://schemas.microsoft.com/office/drawing/2014/main" id="{7DBC6287-E609-41D4-9053-B132A49434CA}"/>
              </a:ext>
            </a:extLst>
          </p:cNvPr>
          <p:cNvSpPr/>
          <p:nvPr/>
        </p:nvSpPr>
        <p:spPr>
          <a:xfrm>
            <a:off x="9488556" y="556592"/>
            <a:ext cx="2146852" cy="1099930"/>
          </a:xfrm>
          <a:prstGeom prst="wedgeRectCallout">
            <a:avLst>
              <a:gd name="adj1" fmla="val -25771"/>
              <a:gd name="adj2" fmla="val 222741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#</a:t>
            </a:r>
            <a:r>
              <a:rPr lang="fi-FI" dirty="0" err="1">
                <a:solidFill>
                  <a:schemeClr val="tx1"/>
                </a:solidFill>
              </a:rPr>
              <a:t>johtajaonmedia</a:t>
            </a:r>
            <a:endParaRPr lang="fi-FI" dirty="0">
              <a:solidFill>
                <a:schemeClr val="tx1"/>
              </a:solidFill>
            </a:endParaRPr>
          </a:p>
          <a:p>
            <a:pPr algn="ctr"/>
            <a:r>
              <a:rPr lang="fi-FI" dirty="0">
                <a:solidFill>
                  <a:schemeClr val="tx1"/>
                </a:solidFill>
              </a:rPr>
              <a:t>#rehtori</a:t>
            </a:r>
          </a:p>
          <a:p>
            <a:pPr algn="ctr"/>
            <a:r>
              <a:rPr lang="fi-FI" dirty="0">
                <a:solidFill>
                  <a:schemeClr val="tx1"/>
                </a:solidFill>
              </a:rPr>
              <a:t>@</a:t>
            </a:r>
            <a:r>
              <a:rPr lang="fi-FI" dirty="0" err="1">
                <a:solidFill>
                  <a:schemeClr val="tx1"/>
                </a:solidFill>
              </a:rPr>
              <a:t>JukkaSaksi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19162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90331" y="1086678"/>
            <a:ext cx="7590680" cy="5075583"/>
          </a:xfrm>
          <a:solidFill>
            <a:schemeClr val="tx1"/>
          </a:solidFill>
          <a:ln w="257175" cap="sq" cmpd="sng" algn="ctr">
            <a:solidFill>
              <a:schemeClr val="tx1">
                <a:alpha val="60000"/>
              </a:schemeClr>
            </a:solidFill>
            <a:prstDash val="solid"/>
            <a:miter lim="800000"/>
          </a:ln>
        </p:spPr>
        <p:txBody>
          <a:bodyPr wrap="square" anchor="ctr">
            <a:normAutofit/>
          </a:bodyPr>
          <a:lstStyle/>
          <a:p>
            <a:pPr lvl="0"/>
            <a:r>
              <a:rPr lang="fi-FI" sz="3000" b="1" dirty="0">
                <a:solidFill>
                  <a:schemeClr val="bg1"/>
                </a:solidFill>
              </a:rPr>
              <a:t>             </a:t>
            </a:r>
            <a:endParaRPr lang="fi-FI" sz="2600" dirty="0">
              <a:solidFill>
                <a:schemeClr val="bg1"/>
              </a:solidFill>
            </a:endParaRPr>
          </a:p>
        </p:txBody>
      </p:sp>
      <p:sp>
        <p:nvSpPr>
          <p:cNvPr id="5" name="Tekstiruutu 4"/>
          <p:cNvSpPr txBox="1"/>
          <p:nvPr/>
        </p:nvSpPr>
        <p:spPr>
          <a:xfrm>
            <a:off x="1736036" y="2071734"/>
            <a:ext cx="65068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fi-FI" dirty="0">
              <a:solidFill>
                <a:schemeClr val="bg1"/>
              </a:solidFill>
            </a:endParaRPr>
          </a:p>
          <a:p>
            <a:pPr lvl="0"/>
            <a:endParaRPr lang="fi-FI" dirty="0">
              <a:solidFill>
                <a:schemeClr val="bg1"/>
              </a:solidFill>
            </a:endParaRPr>
          </a:p>
          <a:p>
            <a:endParaRPr lang="fi-FI" dirty="0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35" y="437928"/>
            <a:ext cx="8301235" cy="5867070"/>
          </a:xfrm>
          <a:prstGeom prst="rect">
            <a:avLst/>
          </a:prstGeom>
        </p:spPr>
      </p:pic>
      <p:sp>
        <p:nvSpPr>
          <p:cNvPr id="8" name="Tekstiruutu 7"/>
          <p:cNvSpPr txBox="1"/>
          <p:nvPr/>
        </p:nvSpPr>
        <p:spPr>
          <a:xfrm>
            <a:off x="1268729" y="5128473"/>
            <a:ext cx="59404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800" b="1" dirty="0">
                <a:solidFill>
                  <a:schemeClr val="bg1"/>
                </a:solidFill>
              </a:rPr>
              <a:t>MEDIALLISTUMINEN</a:t>
            </a:r>
          </a:p>
        </p:txBody>
      </p:sp>
      <p:sp>
        <p:nvSpPr>
          <p:cNvPr id="10" name="Puhekupla: Suorakulmio 9">
            <a:extLst>
              <a:ext uri="{FF2B5EF4-FFF2-40B4-BE49-F238E27FC236}">
                <a16:creationId xmlns:a16="http://schemas.microsoft.com/office/drawing/2014/main" id="{A1F94F44-0234-4E7A-A78E-8FFB9A0D472A}"/>
              </a:ext>
            </a:extLst>
          </p:cNvPr>
          <p:cNvSpPr/>
          <p:nvPr/>
        </p:nvSpPr>
        <p:spPr>
          <a:xfrm>
            <a:off x="9488556" y="556592"/>
            <a:ext cx="2146852" cy="1099930"/>
          </a:xfrm>
          <a:prstGeom prst="wedgeRectCallout">
            <a:avLst>
              <a:gd name="adj1" fmla="val -25771"/>
              <a:gd name="adj2" fmla="val 222741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#</a:t>
            </a:r>
            <a:r>
              <a:rPr lang="fi-FI" dirty="0" err="1">
                <a:solidFill>
                  <a:schemeClr val="tx1"/>
                </a:solidFill>
              </a:rPr>
              <a:t>johtajaonmedia</a:t>
            </a:r>
            <a:endParaRPr lang="fi-FI" dirty="0">
              <a:solidFill>
                <a:schemeClr val="tx1"/>
              </a:solidFill>
            </a:endParaRPr>
          </a:p>
          <a:p>
            <a:pPr algn="ctr"/>
            <a:r>
              <a:rPr lang="fi-FI" dirty="0">
                <a:solidFill>
                  <a:schemeClr val="tx1"/>
                </a:solidFill>
              </a:rPr>
              <a:t>#rehtori</a:t>
            </a:r>
          </a:p>
          <a:p>
            <a:pPr algn="ctr"/>
            <a:r>
              <a:rPr lang="fi-FI" dirty="0">
                <a:solidFill>
                  <a:schemeClr val="tx1"/>
                </a:solidFill>
              </a:rPr>
              <a:t>@</a:t>
            </a:r>
            <a:r>
              <a:rPr lang="fi-FI" dirty="0" err="1">
                <a:solidFill>
                  <a:schemeClr val="tx1"/>
                </a:solidFill>
              </a:rPr>
              <a:t>JukkaSaksi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45928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90330" y="477078"/>
            <a:ext cx="10018644" cy="5685184"/>
          </a:xfrm>
          <a:solidFill>
            <a:schemeClr val="tx1"/>
          </a:solidFill>
          <a:ln w="257175" cap="sq" cmpd="sng" algn="ctr">
            <a:solidFill>
              <a:schemeClr val="tx1">
                <a:alpha val="60000"/>
              </a:schemeClr>
            </a:solidFill>
            <a:prstDash val="solid"/>
            <a:miter lim="800000"/>
          </a:ln>
        </p:spPr>
        <p:txBody>
          <a:bodyPr wrap="square" anchor="ctr">
            <a:normAutofit/>
          </a:bodyPr>
          <a:lstStyle/>
          <a:p>
            <a:pPr lvl="0"/>
            <a:br>
              <a:rPr lang="fi-FI" sz="2400" dirty="0">
                <a:solidFill>
                  <a:schemeClr val="bg1"/>
                </a:solidFill>
              </a:rPr>
            </a:br>
            <a:endParaRPr lang="fi-FI" sz="2400" dirty="0">
              <a:solidFill>
                <a:schemeClr val="bg1"/>
              </a:solidFill>
            </a:endParaRPr>
          </a:p>
        </p:txBody>
      </p:sp>
      <p:sp>
        <p:nvSpPr>
          <p:cNvPr id="22" name="Ellipsi 21"/>
          <p:cNvSpPr/>
          <p:nvPr/>
        </p:nvSpPr>
        <p:spPr>
          <a:xfrm>
            <a:off x="490329" y="1178743"/>
            <a:ext cx="9897679" cy="475823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3" name="Ellipsi 22"/>
          <p:cNvSpPr/>
          <p:nvPr/>
        </p:nvSpPr>
        <p:spPr>
          <a:xfrm>
            <a:off x="1063256" y="1545548"/>
            <a:ext cx="8761228" cy="380937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Ellipsi 23"/>
          <p:cNvSpPr/>
          <p:nvPr/>
        </p:nvSpPr>
        <p:spPr>
          <a:xfrm>
            <a:off x="1882855" y="1987542"/>
            <a:ext cx="7187610" cy="2944753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" name="Ellipsi 24"/>
          <p:cNvSpPr/>
          <p:nvPr/>
        </p:nvSpPr>
        <p:spPr>
          <a:xfrm>
            <a:off x="2902690" y="2655157"/>
            <a:ext cx="4935630" cy="1702755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6" name="Tekstiruutu 25"/>
          <p:cNvSpPr txBox="1"/>
          <p:nvPr/>
        </p:nvSpPr>
        <p:spPr>
          <a:xfrm>
            <a:off x="3713044" y="1262758"/>
            <a:ext cx="3696056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chemeClr val="bg2">
                    <a:lumMod val="10000"/>
                  </a:schemeClr>
                </a:solidFill>
              </a:rPr>
              <a:t>Taso 5: Johtajuuden murros</a:t>
            </a:r>
          </a:p>
        </p:txBody>
      </p:sp>
      <p:sp>
        <p:nvSpPr>
          <p:cNvPr id="27" name="Tekstiruutu 26"/>
          <p:cNvSpPr txBox="1"/>
          <p:nvPr/>
        </p:nvSpPr>
        <p:spPr>
          <a:xfrm>
            <a:off x="3876142" y="1764024"/>
            <a:ext cx="3364630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chemeClr val="bg2">
                    <a:lumMod val="10000"/>
                  </a:schemeClr>
                </a:solidFill>
              </a:rPr>
              <a:t>Taso 4: </a:t>
            </a:r>
            <a:r>
              <a:rPr lang="fi-FI" dirty="0" err="1">
                <a:solidFill>
                  <a:schemeClr val="bg2">
                    <a:lumMod val="10000"/>
                  </a:schemeClr>
                </a:solidFill>
              </a:rPr>
              <a:t>Mediallistuminen</a:t>
            </a:r>
            <a:endParaRPr lang="fi-FI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8" name="Tekstiruutu 27"/>
          <p:cNvSpPr txBox="1"/>
          <p:nvPr/>
        </p:nvSpPr>
        <p:spPr>
          <a:xfrm>
            <a:off x="4024461" y="2287441"/>
            <a:ext cx="3058734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chemeClr val="bg2">
                    <a:lumMod val="10000"/>
                  </a:schemeClr>
                </a:solidFill>
              </a:rPr>
              <a:t>Taso 3: Sosiaalinen media</a:t>
            </a:r>
          </a:p>
        </p:txBody>
      </p:sp>
      <p:sp>
        <p:nvSpPr>
          <p:cNvPr id="30" name="Tekstiruutu 29"/>
          <p:cNvSpPr txBox="1"/>
          <p:nvPr/>
        </p:nvSpPr>
        <p:spPr>
          <a:xfrm>
            <a:off x="612323" y="4344487"/>
            <a:ext cx="1330268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</a:rPr>
              <a:t>Vallan </a:t>
            </a:r>
          </a:p>
          <a:p>
            <a:pPr algn="ctr"/>
            <a:r>
              <a:rPr lang="fi-FI" dirty="0">
                <a:solidFill>
                  <a:schemeClr val="bg1"/>
                </a:solidFill>
              </a:rPr>
              <a:t>uusjako</a:t>
            </a:r>
          </a:p>
        </p:txBody>
      </p:sp>
      <p:sp>
        <p:nvSpPr>
          <p:cNvPr id="31" name="Tekstiruutu 30"/>
          <p:cNvSpPr txBox="1"/>
          <p:nvPr/>
        </p:nvSpPr>
        <p:spPr>
          <a:xfrm>
            <a:off x="8582204" y="4544230"/>
            <a:ext cx="1502046" cy="92333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</a:rPr>
              <a:t>Johtaja tarvitsee seuraajia</a:t>
            </a:r>
          </a:p>
        </p:txBody>
      </p:sp>
      <p:sp>
        <p:nvSpPr>
          <p:cNvPr id="32" name="Tekstiruutu 31"/>
          <p:cNvSpPr txBox="1"/>
          <p:nvPr/>
        </p:nvSpPr>
        <p:spPr>
          <a:xfrm>
            <a:off x="4024461" y="5458014"/>
            <a:ext cx="2377709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</a:rPr>
              <a:t>Arvot ja luottamus</a:t>
            </a:r>
          </a:p>
        </p:txBody>
      </p:sp>
      <p:sp>
        <p:nvSpPr>
          <p:cNvPr id="33" name="Tekstiruutu 32"/>
          <p:cNvSpPr txBox="1"/>
          <p:nvPr/>
        </p:nvSpPr>
        <p:spPr>
          <a:xfrm>
            <a:off x="2960483" y="4684298"/>
            <a:ext cx="1674623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</a:rPr>
              <a:t>Läpinäkyvyys</a:t>
            </a:r>
          </a:p>
        </p:txBody>
      </p:sp>
      <p:sp>
        <p:nvSpPr>
          <p:cNvPr id="34" name="Tekstiruutu 33"/>
          <p:cNvSpPr txBox="1"/>
          <p:nvPr/>
        </p:nvSpPr>
        <p:spPr>
          <a:xfrm>
            <a:off x="5857809" y="4444879"/>
            <a:ext cx="2128438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</a:rPr>
              <a:t>Kanavien kulttuurierot</a:t>
            </a:r>
          </a:p>
        </p:txBody>
      </p:sp>
      <p:sp>
        <p:nvSpPr>
          <p:cNvPr id="35" name="Tekstiruutu 34"/>
          <p:cNvSpPr txBox="1"/>
          <p:nvPr/>
        </p:nvSpPr>
        <p:spPr>
          <a:xfrm>
            <a:off x="1936439" y="1977342"/>
            <a:ext cx="1406173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</a:rPr>
              <a:t>24/7/365</a:t>
            </a:r>
          </a:p>
        </p:txBody>
      </p:sp>
      <p:sp>
        <p:nvSpPr>
          <p:cNvPr id="36" name="Tekstiruutu 35"/>
          <p:cNvSpPr txBox="1"/>
          <p:nvPr/>
        </p:nvSpPr>
        <p:spPr>
          <a:xfrm>
            <a:off x="7735641" y="3484159"/>
            <a:ext cx="2301012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</a:rPr>
              <a:t>Sisältö ja ydinviestit</a:t>
            </a:r>
          </a:p>
        </p:txBody>
      </p:sp>
      <p:sp>
        <p:nvSpPr>
          <p:cNvPr id="37" name="Tekstiruutu 36"/>
          <p:cNvSpPr txBox="1"/>
          <p:nvPr/>
        </p:nvSpPr>
        <p:spPr>
          <a:xfrm>
            <a:off x="1205950" y="717078"/>
            <a:ext cx="9024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b="1" dirty="0">
                <a:solidFill>
                  <a:schemeClr val="bg1"/>
                </a:solidFill>
              </a:rPr>
              <a:t>Johtajuusviestintä muutoksen keskellä 2017</a:t>
            </a:r>
            <a:endParaRPr lang="fi-FI" sz="2400" b="1" dirty="0"/>
          </a:p>
        </p:txBody>
      </p:sp>
      <p:sp>
        <p:nvSpPr>
          <p:cNvPr id="38" name="Tekstiruutu 37"/>
          <p:cNvSpPr txBox="1"/>
          <p:nvPr/>
        </p:nvSpPr>
        <p:spPr>
          <a:xfrm>
            <a:off x="1793833" y="2976249"/>
            <a:ext cx="2301012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</a:rPr>
              <a:t>Pelkojen kohtaaminen</a:t>
            </a:r>
          </a:p>
        </p:txBody>
      </p:sp>
      <p:sp>
        <p:nvSpPr>
          <p:cNvPr id="39" name="Tekstiruutu 38"/>
          <p:cNvSpPr txBox="1"/>
          <p:nvPr/>
        </p:nvSpPr>
        <p:spPr>
          <a:xfrm>
            <a:off x="1936439" y="3566281"/>
            <a:ext cx="1653240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</a:rPr>
              <a:t>Uudet mahdollisuudet</a:t>
            </a:r>
          </a:p>
        </p:txBody>
      </p:sp>
      <p:sp>
        <p:nvSpPr>
          <p:cNvPr id="40" name="Ellipsi 39"/>
          <p:cNvSpPr/>
          <p:nvPr/>
        </p:nvSpPr>
        <p:spPr>
          <a:xfrm>
            <a:off x="4024461" y="3154383"/>
            <a:ext cx="3058734" cy="848593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" name="Tekstiruutu 28"/>
          <p:cNvSpPr txBox="1"/>
          <p:nvPr/>
        </p:nvSpPr>
        <p:spPr>
          <a:xfrm>
            <a:off x="4165228" y="2829199"/>
            <a:ext cx="2788465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chemeClr val="bg2">
                    <a:lumMod val="10000"/>
                  </a:schemeClr>
                </a:solidFill>
              </a:rPr>
              <a:t>Taso 2: Yksilö somessa</a:t>
            </a:r>
          </a:p>
        </p:txBody>
      </p:sp>
      <p:sp>
        <p:nvSpPr>
          <p:cNvPr id="41" name="Tekstiruutu 40"/>
          <p:cNvSpPr txBox="1"/>
          <p:nvPr/>
        </p:nvSpPr>
        <p:spPr>
          <a:xfrm>
            <a:off x="4298285" y="3394821"/>
            <a:ext cx="2512116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chemeClr val="bg2">
                    <a:lumMod val="10000"/>
                  </a:schemeClr>
                </a:solidFill>
              </a:rPr>
              <a:t>Taso 1: Johtajuusfilosofia</a:t>
            </a:r>
          </a:p>
        </p:txBody>
      </p:sp>
      <p:sp>
        <p:nvSpPr>
          <p:cNvPr id="42" name="Tekstiruutu 41"/>
          <p:cNvSpPr txBox="1"/>
          <p:nvPr/>
        </p:nvSpPr>
        <p:spPr>
          <a:xfrm>
            <a:off x="7119341" y="2837516"/>
            <a:ext cx="2001483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i-FI" dirty="0" err="1">
                <a:solidFill>
                  <a:schemeClr val="bg1"/>
                </a:solidFill>
              </a:rPr>
              <a:t>Lipunkantajuus</a:t>
            </a:r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43" name="Tekstiruutu 42"/>
          <p:cNvSpPr txBox="1"/>
          <p:nvPr/>
        </p:nvSpPr>
        <p:spPr>
          <a:xfrm>
            <a:off x="4491495" y="3988580"/>
            <a:ext cx="1768122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</a:rPr>
              <a:t>Auttaminen</a:t>
            </a:r>
          </a:p>
        </p:txBody>
      </p:sp>
    </p:spTree>
    <p:extLst>
      <p:ext uri="{BB962C8B-B14F-4D97-AF65-F5344CB8AC3E}">
        <p14:creationId xmlns:p14="http://schemas.microsoft.com/office/powerpoint/2010/main" val="2309168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8" grpId="0" animBg="1"/>
      <p:bldP spid="39" grpId="0" animBg="1"/>
      <p:bldP spid="29" grpId="0" animBg="1"/>
      <p:bldP spid="41" grpId="0" animBg="1"/>
      <p:bldP spid="42" grpId="0" animBg="1"/>
      <p:bldP spid="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90330" y="1086678"/>
            <a:ext cx="8613913" cy="5075583"/>
          </a:xfrm>
          <a:solidFill>
            <a:schemeClr val="tx1"/>
          </a:solidFill>
          <a:ln w="257175" cap="sq" cmpd="sng" algn="ctr">
            <a:solidFill>
              <a:schemeClr val="tx1">
                <a:alpha val="60000"/>
              </a:schemeClr>
            </a:solidFill>
            <a:prstDash val="solid"/>
            <a:miter lim="800000"/>
          </a:ln>
        </p:spPr>
        <p:txBody>
          <a:bodyPr wrap="square" anchor="ctr">
            <a:normAutofit/>
          </a:bodyPr>
          <a:lstStyle/>
          <a:p>
            <a:pPr lvl="0" algn="ctr"/>
            <a:r>
              <a:rPr lang="fi-FI" dirty="0">
                <a:solidFill>
                  <a:schemeClr val="bg1"/>
                </a:solidFill>
                <a:latin typeface="+mn-lt"/>
              </a:rPr>
              <a:t>Mikä rehtorin työssä on vaikeinta?</a:t>
            </a:r>
          </a:p>
        </p:txBody>
      </p:sp>
      <p:sp>
        <p:nvSpPr>
          <p:cNvPr id="5" name="Tekstiruutu 4"/>
          <p:cNvSpPr txBox="1"/>
          <p:nvPr/>
        </p:nvSpPr>
        <p:spPr>
          <a:xfrm>
            <a:off x="1736036" y="2071734"/>
            <a:ext cx="65068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fi-FI" dirty="0">
              <a:solidFill>
                <a:schemeClr val="bg1"/>
              </a:solidFill>
            </a:endParaRPr>
          </a:p>
          <a:p>
            <a:pPr lvl="0"/>
            <a:endParaRPr lang="fi-FI" dirty="0">
              <a:solidFill>
                <a:schemeClr val="bg1"/>
              </a:solidFill>
            </a:endParaRPr>
          </a:p>
          <a:p>
            <a:endParaRPr lang="fi-FI" dirty="0"/>
          </a:p>
        </p:txBody>
      </p:sp>
      <p:sp>
        <p:nvSpPr>
          <p:cNvPr id="7" name="Puhekupla: Suorakulmio 6">
            <a:extLst>
              <a:ext uri="{FF2B5EF4-FFF2-40B4-BE49-F238E27FC236}">
                <a16:creationId xmlns:a16="http://schemas.microsoft.com/office/drawing/2014/main" id="{B684CF23-102C-4025-A29C-3913A85430A0}"/>
              </a:ext>
            </a:extLst>
          </p:cNvPr>
          <p:cNvSpPr/>
          <p:nvPr/>
        </p:nvSpPr>
        <p:spPr>
          <a:xfrm>
            <a:off x="9488556" y="556592"/>
            <a:ext cx="2146852" cy="1099930"/>
          </a:xfrm>
          <a:prstGeom prst="wedgeRectCallout">
            <a:avLst>
              <a:gd name="adj1" fmla="val -25771"/>
              <a:gd name="adj2" fmla="val 222741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#</a:t>
            </a:r>
            <a:r>
              <a:rPr lang="fi-FI" dirty="0" err="1">
                <a:solidFill>
                  <a:schemeClr val="tx1"/>
                </a:solidFill>
              </a:rPr>
              <a:t>johtajaonmedia</a:t>
            </a:r>
            <a:endParaRPr lang="fi-FI" dirty="0">
              <a:solidFill>
                <a:schemeClr val="tx1"/>
              </a:solidFill>
            </a:endParaRPr>
          </a:p>
          <a:p>
            <a:pPr algn="ctr"/>
            <a:r>
              <a:rPr lang="fi-FI" dirty="0">
                <a:solidFill>
                  <a:schemeClr val="tx1"/>
                </a:solidFill>
              </a:rPr>
              <a:t>#rehtori</a:t>
            </a:r>
          </a:p>
          <a:p>
            <a:pPr algn="ctr"/>
            <a:r>
              <a:rPr lang="fi-FI" dirty="0">
                <a:solidFill>
                  <a:schemeClr val="tx1"/>
                </a:solidFill>
              </a:rPr>
              <a:t>@</a:t>
            </a:r>
            <a:r>
              <a:rPr lang="fi-FI" dirty="0" err="1">
                <a:solidFill>
                  <a:schemeClr val="tx1"/>
                </a:solidFill>
              </a:rPr>
              <a:t>JukkaSaksi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89212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90330" y="1086678"/>
            <a:ext cx="8613913" cy="5075583"/>
          </a:xfrm>
          <a:solidFill>
            <a:schemeClr val="tx1"/>
          </a:solidFill>
          <a:ln w="257175" cap="sq" cmpd="sng" algn="ctr">
            <a:solidFill>
              <a:schemeClr val="tx1">
                <a:alpha val="60000"/>
              </a:schemeClr>
            </a:solidFill>
            <a:prstDash val="solid"/>
            <a:miter lim="800000"/>
          </a:ln>
        </p:spPr>
        <p:txBody>
          <a:bodyPr wrap="square" anchor="ctr">
            <a:normAutofit/>
          </a:bodyPr>
          <a:lstStyle/>
          <a:p>
            <a:pPr lvl="0" algn="ctr"/>
            <a:endParaRPr lang="fi-FI" sz="3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kstiruutu 4"/>
          <p:cNvSpPr txBox="1"/>
          <p:nvPr/>
        </p:nvSpPr>
        <p:spPr>
          <a:xfrm>
            <a:off x="1736036" y="2071734"/>
            <a:ext cx="65068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fi-FI" dirty="0">
              <a:solidFill>
                <a:schemeClr val="bg1"/>
              </a:solidFill>
            </a:endParaRPr>
          </a:p>
          <a:p>
            <a:pPr lvl="0"/>
            <a:endParaRPr lang="fi-FI" dirty="0">
              <a:solidFill>
                <a:schemeClr val="bg1"/>
              </a:solidFill>
            </a:endParaRPr>
          </a:p>
          <a:p>
            <a:endParaRPr lang="fi-FI" dirty="0"/>
          </a:p>
        </p:txBody>
      </p:sp>
      <p:pic>
        <p:nvPicPr>
          <p:cNvPr id="14" name="Kuva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22" y="2414092"/>
            <a:ext cx="8349128" cy="2420753"/>
          </a:xfrm>
          <a:prstGeom prst="rect">
            <a:avLst/>
          </a:prstGeom>
        </p:spPr>
      </p:pic>
      <p:sp>
        <p:nvSpPr>
          <p:cNvPr id="7" name="Puhekupla: Suorakulmio 6">
            <a:extLst>
              <a:ext uri="{FF2B5EF4-FFF2-40B4-BE49-F238E27FC236}">
                <a16:creationId xmlns:a16="http://schemas.microsoft.com/office/drawing/2014/main" id="{B684CF23-102C-4025-A29C-3913A85430A0}"/>
              </a:ext>
            </a:extLst>
          </p:cNvPr>
          <p:cNvSpPr/>
          <p:nvPr/>
        </p:nvSpPr>
        <p:spPr>
          <a:xfrm>
            <a:off x="9488556" y="556592"/>
            <a:ext cx="2146852" cy="1099930"/>
          </a:xfrm>
          <a:prstGeom prst="wedgeRectCallout">
            <a:avLst>
              <a:gd name="adj1" fmla="val -25771"/>
              <a:gd name="adj2" fmla="val 222741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#</a:t>
            </a:r>
            <a:r>
              <a:rPr lang="fi-FI" dirty="0" err="1">
                <a:solidFill>
                  <a:schemeClr val="tx1"/>
                </a:solidFill>
              </a:rPr>
              <a:t>johtajaonmedia</a:t>
            </a:r>
            <a:endParaRPr lang="fi-FI" dirty="0">
              <a:solidFill>
                <a:schemeClr val="tx1"/>
              </a:solidFill>
            </a:endParaRPr>
          </a:p>
          <a:p>
            <a:pPr algn="ctr"/>
            <a:r>
              <a:rPr lang="fi-FI" dirty="0">
                <a:solidFill>
                  <a:schemeClr val="tx1"/>
                </a:solidFill>
              </a:rPr>
              <a:t>#rehtori</a:t>
            </a:r>
          </a:p>
          <a:p>
            <a:pPr algn="ctr"/>
            <a:r>
              <a:rPr lang="fi-FI" dirty="0">
                <a:solidFill>
                  <a:schemeClr val="tx1"/>
                </a:solidFill>
              </a:rPr>
              <a:t>@</a:t>
            </a:r>
            <a:r>
              <a:rPr lang="fi-FI" dirty="0" err="1">
                <a:solidFill>
                  <a:schemeClr val="tx1"/>
                </a:solidFill>
              </a:rPr>
              <a:t>JukkaSaksi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42724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90331" y="901148"/>
            <a:ext cx="8812696" cy="5261113"/>
          </a:xfrm>
          <a:solidFill>
            <a:schemeClr val="tx1"/>
          </a:solidFill>
          <a:ln w="257175" cap="sq" cmpd="sng" algn="ctr">
            <a:solidFill>
              <a:schemeClr val="tx1">
                <a:alpha val="60000"/>
              </a:schemeClr>
            </a:solidFill>
            <a:prstDash val="solid"/>
            <a:miter lim="800000"/>
          </a:ln>
        </p:spPr>
        <p:txBody>
          <a:bodyPr wrap="square" anchor="ctr">
            <a:normAutofit/>
          </a:bodyPr>
          <a:lstStyle/>
          <a:p>
            <a:pPr lvl="0"/>
            <a:br>
              <a:rPr lang="fi-FI" sz="2400" dirty="0">
                <a:solidFill>
                  <a:schemeClr val="bg1"/>
                </a:solidFill>
              </a:rPr>
            </a:br>
            <a:endParaRPr lang="fi-FI" sz="2400" dirty="0">
              <a:solidFill>
                <a:schemeClr val="bg1"/>
              </a:solidFill>
            </a:endParaRPr>
          </a:p>
        </p:txBody>
      </p:sp>
      <p:sp>
        <p:nvSpPr>
          <p:cNvPr id="5" name="Tekstiruutu 4"/>
          <p:cNvSpPr txBox="1"/>
          <p:nvPr/>
        </p:nvSpPr>
        <p:spPr>
          <a:xfrm>
            <a:off x="675860" y="2333182"/>
            <a:ext cx="82561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fi-FI" dirty="0">
              <a:solidFill>
                <a:schemeClr val="bg1"/>
              </a:solidFill>
            </a:endParaRPr>
          </a:p>
          <a:p>
            <a:pPr lvl="0"/>
            <a:endParaRPr lang="fi-FI" dirty="0">
              <a:solidFill>
                <a:schemeClr val="bg1"/>
              </a:solidFill>
            </a:endParaRPr>
          </a:p>
          <a:p>
            <a:pPr lvl="0"/>
            <a:endParaRPr lang="fi-FI" dirty="0">
              <a:solidFill>
                <a:schemeClr val="bg1"/>
              </a:solidFill>
            </a:endParaRPr>
          </a:p>
          <a:p>
            <a:endParaRPr lang="fi-FI" dirty="0"/>
          </a:p>
        </p:txBody>
      </p:sp>
      <p:sp>
        <p:nvSpPr>
          <p:cNvPr id="6" name="Tekstiruutu 5"/>
          <p:cNvSpPr txBox="1"/>
          <p:nvPr/>
        </p:nvSpPr>
        <p:spPr>
          <a:xfrm>
            <a:off x="583096" y="1086678"/>
            <a:ext cx="82428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3000" b="1" dirty="0">
              <a:solidFill>
                <a:schemeClr val="bg1"/>
              </a:solidFill>
            </a:endParaRPr>
          </a:p>
        </p:txBody>
      </p:sp>
      <p:sp>
        <p:nvSpPr>
          <p:cNvPr id="7" name="Tekstiruutu 6"/>
          <p:cNvSpPr txBox="1"/>
          <p:nvPr/>
        </p:nvSpPr>
        <p:spPr>
          <a:xfrm>
            <a:off x="1305351" y="1349900"/>
            <a:ext cx="69971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000" b="1" dirty="0">
                <a:solidFill>
                  <a:schemeClr val="bg1"/>
                </a:solidFill>
              </a:rPr>
              <a:t>Kuka on sanonut? ”Suurin osa asiakkaista tuo pankin konttoreihin vain hiekkaa”</a:t>
            </a:r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016" y="2628786"/>
            <a:ext cx="1783457" cy="3228676"/>
          </a:xfrm>
          <a:prstGeom prst="rect">
            <a:avLst/>
          </a:prstGeom>
        </p:spPr>
      </p:pic>
      <p:sp>
        <p:nvSpPr>
          <p:cNvPr id="9" name="Puhekupla: Suorakulmio, kulmat pyöristettu 8"/>
          <p:cNvSpPr/>
          <p:nvPr/>
        </p:nvSpPr>
        <p:spPr>
          <a:xfrm>
            <a:off x="3779912" y="3573015"/>
            <a:ext cx="4887010" cy="1847123"/>
          </a:xfrm>
          <a:prstGeom prst="wedgeRoundRectCallout">
            <a:avLst>
              <a:gd name="adj1" fmla="val -87249"/>
              <a:gd name="adj2" fmla="val -12487"/>
              <a:gd name="adj3" fmla="val 16667"/>
            </a:avLst>
          </a:prstGeom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2800" b="1" dirty="0">
                <a:latin typeface="Abril Fatface" panose="02000503000000020003" pitchFamily="50" charset="0"/>
              </a:rPr>
              <a:t>”</a:t>
            </a:r>
            <a:r>
              <a:rPr lang="fi-FI" sz="2800" b="1" dirty="0"/>
              <a:t>Olisin saattanut niin sanoakin, mutta se </a:t>
            </a:r>
            <a:r>
              <a:rPr lang="fi-FI" sz="2800" b="1" dirty="0">
                <a:solidFill>
                  <a:srgbClr val="FF0000"/>
                </a:solidFill>
              </a:rPr>
              <a:t>ei</a:t>
            </a:r>
            <a:r>
              <a:rPr lang="fi-FI" sz="2800" b="1" dirty="0"/>
              <a:t> ole minun kommenttini”</a:t>
            </a:r>
          </a:p>
        </p:txBody>
      </p:sp>
      <p:sp>
        <p:nvSpPr>
          <p:cNvPr id="11" name="Puhekupla: Suorakulmio 10">
            <a:extLst>
              <a:ext uri="{FF2B5EF4-FFF2-40B4-BE49-F238E27FC236}">
                <a16:creationId xmlns:a16="http://schemas.microsoft.com/office/drawing/2014/main" id="{584D459A-2478-46C8-9B70-73EB30FBE941}"/>
              </a:ext>
            </a:extLst>
          </p:cNvPr>
          <p:cNvSpPr/>
          <p:nvPr/>
        </p:nvSpPr>
        <p:spPr>
          <a:xfrm>
            <a:off x="9488556" y="556592"/>
            <a:ext cx="2146852" cy="1099930"/>
          </a:xfrm>
          <a:prstGeom prst="wedgeRectCallout">
            <a:avLst>
              <a:gd name="adj1" fmla="val -25771"/>
              <a:gd name="adj2" fmla="val 222741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#</a:t>
            </a:r>
            <a:r>
              <a:rPr lang="fi-FI" dirty="0" err="1">
                <a:solidFill>
                  <a:schemeClr val="tx1"/>
                </a:solidFill>
              </a:rPr>
              <a:t>johtajaonmedia</a:t>
            </a:r>
            <a:endParaRPr lang="fi-FI" dirty="0">
              <a:solidFill>
                <a:schemeClr val="tx1"/>
              </a:solidFill>
            </a:endParaRPr>
          </a:p>
          <a:p>
            <a:pPr algn="ctr"/>
            <a:r>
              <a:rPr lang="fi-FI" dirty="0">
                <a:solidFill>
                  <a:schemeClr val="tx1"/>
                </a:solidFill>
              </a:rPr>
              <a:t>#rehtori</a:t>
            </a:r>
          </a:p>
          <a:p>
            <a:pPr algn="ctr"/>
            <a:r>
              <a:rPr lang="fi-FI" dirty="0">
                <a:solidFill>
                  <a:schemeClr val="tx1"/>
                </a:solidFill>
              </a:rPr>
              <a:t>@</a:t>
            </a:r>
            <a:r>
              <a:rPr lang="fi-FI" dirty="0" err="1">
                <a:solidFill>
                  <a:schemeClr val="tx1"/>
                </a:solidFill>
              </a:rPr>
              <a:t>JukkaSaksi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2287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13937</TotalTime>
  <Words>351</Words>
  <Application>Microsoft Office PowerPoint</Application>
  <PresentationFormat>Laajakuva</PresentationFormat>
  <Paragraphs>150</Paragraphs>
  <Slides>19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19</vt:i4>
      </vt:variant>
    </vt:vector>
  </HeadingPairs>
  <TitlesOfParts>
    <vt:vector size="26" baseType="lpstr">
      <vt:lpstr>Abril Fatface</vt:lpstr>
      <vt:lpstr>Arial</vt:lpstr>
      <vt:lpstr>Arial Black</vt:lpstr>
      <vt:lpstr>Calibri</vt:lpstr>
      <vt:lpstr>Calibri Light</vt:lpstr>
      <vt:lpstr>Times New Roman</vt:lpstr>
      <vt:lpstr>Office-teema</vt:lpstr>
      <vt:lpstr> Rehtorin rooli koulun lipunkantajana          8.9.2017 Jukka Saksi www.johtajaonmedia.fi </vt:lpstr>
      <vt:lpstr>PowerPoint-esitys</vt:lpstr>
      <vt:lpstr> Tärkeimmät sidosryhmäsi?</vt:lpstr>
      <vt:lpstr>AUTTAMALLA VIESTI PERILLE</vt:lpstr>
      <vt:lpstr>             </vt:lpstr>
      <vt:lpstr> </vt:lpstr>
      <vt:lpstr>Mikä rehtorin työssä on vaikeinta?</vt:lpstr>
      <vt:lpstr>PowerPoint-esitys</vt:lpstr>
      <vt:lpstr> </vt:lpstr>
      <vt:lpstr>Sidosryhmämme hakevat  jatkuvasti vastauksia ongelmiinsa</vt:lpstr>
      <vt:lpstr>  </vt:lpstr>
      <vt:lpstr>”Miksi en toimi työssäni monikanavaisena mediana?”    * Tunne, ettei aika riitä some-viestintään   * Ei ole tarpeeksi kiinnostavaa viestittävää    * Kynnys tuottaa omaa sisältöä, korkea itsesensuuri   * Pelko negatiivisista kommenteista ja keskusteluista   * Ei tunnista viestinnän tarjoamia hyötyjä työlle   * Ei kärsivällisyyttä odottaa mediana toimimisen hyötyjä   * Vaikea erottaa privat/työminää some-viestinnässä   * Viestinnällisten roolien epäselvyys organisaatiossa   * Konservatiivinen toimialan kulttuuri, rajoitteet ja säännöt   * Ei osaa käyttää somea eikä tunnista sen logiikkaa</vt:lpstr>
      <vt:lpstr> </vt:lpstr>
      <vt:lpstr>PowerPoint-esitys</vt:lpstr>
      <vt:lpstr> </vt:lpstr>
      <vt:lpstr> </vt:lpstr>
      <vt:lpstr> </vt:lpstr>
      <vt:lpstr> </vt:lpstr>
      <vt:lpstr>             jukka.saksi@gmail.com www.johtajaonmedia.fi  @JohtajaonMedia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Miten #mediallistuminen haastaa johtajuutta?</dc:title>
  <dc:creator>Jukka Saksi</dc:creator>
  <cp:lastModifiedBy>Jukka Saksi</cp:lastModifiedBy>
  <cp:revision>421</cp:revision>
  <dcterms:created xsi:type="dcterms:W3CDTF">2016-11-26T10:11:05Z</dcterms:created>
  <dcterms:modified xsi:type="dcterms:W3CDTF">2017-09-06T07:28:04Z</dcterms:modified>
</cp:coreProperties>
</file>