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5" r:id="rId2"/>
    <p:sldId id="332" r:id="rId3"/>
    <p:sldId id="343" r:id="rId4"/>
    <p:sldId id="431" r:id="rId5"/>
    <p:sldId id="341" r:id="rId6"/>
    <p:sldId id="340" r:id="rId7"/>
    <p:sldId id="344" r:id="rId8"/>
    <p:sldId id="377" r:id="rId9"/>
    <p:sldId id="422" r:id="rId10"/>
    <p:sldId id="387" r:id="rId11"/>
    <p:sldId id="423" r:id="rId12"/>
    <p:sldId id="417" r:id="rId13"/>
    <p:sldId id="421" r:id="rId14"/>
    <p:sldId id="388" r:id="rId15"/>
    <p:sldId id="390" r:id="rId16"/>
    <p:sldId id="385" r:id="rId17"/>
    <p:sldId id="405" r:id="rId18"/>
    <p:sldId id="419" r:id="rId19"/>
    <p:sldId id="396" r:id="rId20"/>
    <p:sldId id="363" r:id="rId21"/>
    <p:sldId id="364" r:id="rId22"/>
    <p:sldId id="365" r:id="rId23"/>
    <p:sldId id="409" r:id="rId24"/>
    <p:sldId id="410" r:id="rId25"/>
    <p:sldId id="432" r:id="rId26"/>
    <p:sldId id="359" r:id="rId27"/>
    <p:sldId id="397" r:id="rId28"/>
    <p:sldId id="399" r:id="rId29"/>
    <p:sldId id="401" r:id="rId30"/>
    <p:sldId id="400" r:id="rId31"/>
    <p:sldId id="403" r:id="rId32"/>
    <p:sldId id="404" r:id="rId33"/>
    <p:sldId id="360" r:id="rId34"/>
    <p:sldId id="433" r:id="rId35"/>
    <p:sldId id="316" r:id="rId36"/>
    <p:sldId id="317" r:id="rId37"/>
    <p:sldId id="318" r:id="rId38"/>
    <p:sldId id="428" r:id="rId39"/>
    <p:sldId id="424" r:id="rId40"/>
    <p:sldId id="425" r:id="rId41"/>
    <p:sldId id="412" r:id="rId42"/>
    <p:sldId id="430" r:id="rId43"/>
    <p:sldId id="426" r:id="rId44"/>
    <p:sldId id="427" r:id="rId45"/>
    <p:sldId id="429" r:id="rId46"/>
    <p:sldId id="330" r:id="rId47"/>
    <p:sldId id="415" r:id="rId4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C6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1" autoAdjust="0"/>
    <p:restoredTop sz="80369" autoAdjust="0"/>
  </p:normalViewPr>
  <p:slideViewPr>
    <p:cSldViewPr snapToGrid="0">
      <p:cViewPr varScale="1">
        <p:scale>
          <a:sx n="64" d="100"/>
          <a:sy n="64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8723-7B38-46CA-804C-335571A99392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F904-745F-4633-85A0-3F1DF485D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2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baseline="0" dirty="0" smtClean="0"/>
              <a:t>Mikä </a:t>
            </a:r>
            <a:r>
              <a:rPr lang="fi-FI" baseline="0" dirty="0" err="1" smtClean="0"/>
              <a:t>mh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suunnileen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smtClean="0"/>
              <a:t>Titteli, </a:t>
            </a:r>
            <a:r>
              <a:rPr lang="fi-FI" baseline="0" dirty="0" err="1" smtClean="0"/>
              <a:t>blended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learning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smtClean="0"/>
              <a:t>Gradu, päähavainto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Tavoitteena subjektiivinen YLEISKATSAUS opetuksen ja teknologian kentästä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0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8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0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95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29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0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23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3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49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17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9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31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81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37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27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”Loppu</a:t>
            </a:r>
            <a:r>
              <a:rPr lang="fi-FI" baseline="0" dirty="0" smtClean="0"/>
              <a:t> on meistä kiinni”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F904-745F-4633-85A0-3F1DF485D4FA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1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Kryptinen</a:t>
            </a:r>
            <a:r>
              <a:rPr lang="fi-FI" baseline="0" dirty="0" smtClean="0"/>
              <a:t> teema: r</a:t>
            </a:r>
            <a:r>
              <a:rPr lang="fi-FI" dirty="0" smtClean="0"/>
              <a:t>ehtori on media.</a:t>
            </a:r>
            <a:r>
              <a:rPr lang="fi-FI" baseline="0" dirty="0" smtClean="0"/>
              <a:t> Toimiiko rehtori erilaisten tahojen risteyksessä? Minkälaisia mahdollisuuksia ja ajatuksia olette kohdanneet?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2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8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5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8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Splitatut</a:t>
            </a:r>
            <a:r>
              <a:rPr lang="en-US" dirty="0" smtClean="0"/>
              <a:t> </a:t>
            </a:r>
            <a:r>
              <a:rPr lang="en-US" dirty="0" err="1" smtClean="0"/>
              <a:t>kuvat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robotit</a:t>
            </a:r>
            <a:r>
              <a:rPr lang="en-US" baseline="0" dirty="0" smtClean="0"/>
              <a:t>/Junction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4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36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21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60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51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977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01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5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44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53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95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15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D7C9-E210-4880-9C00-9C5E302EB391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5AB5-43D0-41F5-8813-767E5B8D56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4"/>
          <a:stretch/>
        </p:blipFill>
        <p:spPr>
          <a:xfrm>
            <a:off x="1586" y="0"/>
            <a:ext cx="12190414" cy="68544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31568" y="279315"/>
            <a:ext cx="6729772" cy="5207084"/>
            <a:chOff x="6792343" y="316651"/>
            <a:chExt cx="4238407" cy="2811725"/>
          </a:xfrm>
          <a:solidFill>
            <a:schemeClr val="tx2">
              <a:alpha val="56000"/>
            </a:schemeClr>
          </a:solidFill>
        </p:grpSpPr>
        <p:sp>
          <p:nvSpPr>
            <p:cNvPr id="5" name="Rectangle 3"/>
            <p:cNvSpPr/>
            <p:nvPr/>
          </p:nvSpPr>
          <p:spPr>
            <a:xfrm>
              <a:off x="6792343" y="316651"/>
              <a:ext cx="4238407" cy="2811725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79546" y="423001"/>
              <a:ext cx="4063999" cy="19930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3200" dirty="0" smtClean="0"/>
                <a:t>Itä-Suomen </a:t>
              </a:r>
              <a:r>
                <a:rPr lang="fi-FI" sz="3200" dirty="0" smtClean="0"/>
                <a:t>rehtori- ja johtajuuspäivät </a:t>
              </a:r>
              <a:r>
                <a:rPr lang="fi-FI" sz="3200" dirty="0" smtClean="0"/>
                <a:t>8.9.2017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fi-FI" sz="3200" dirty="0"/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3200" dirty="0"/>
                <a:t>     </a:t>
              </a:r>
              <a:endParaRPr lang="fi-FI" sz="3200" dirty="0" smtClean="0"/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3200" dirty="0" smtClean="0"/>
                <a:t>Onko ohjelmointi toinen lukutaito?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3200" dirty="0" smtClean="0"/>
                <a:t/>
              </a:r>
              <a:br>
                <a:rPr lang="fi-FI" sz="3200" dirty="0" smtClean="0"/>
              </a:br>
              <a:r>
                <a:rPr lang="fi-FI" sz="3200" dirty="0" smtClean="0"/>
                <a:t>…ja yleiskatsaus teknologian ja opetuksen kenttään</a:t>
              </a:r>
              <a:endParaRPr lang="en-US" sz="3198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17" y="1391196"/>
            <a:ext cx="4481072" cy="9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2" y="204799"/>
            <a:ext cx="10477097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67440" y="710609"/>
            <a:ext cx="7962421" cy="473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en-US" sz="40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Luova</a:t>
            </a:r>
            <a: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 ja </a:t>
            </a:r>
          </a:p>
          <a:p>
            <a:pPr marL="0" lvl="1"/>
            <a:r>
              <a:rPr lang="en-US" sz="40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henkilökohtainen</a:t>
            </a:r>
            <a: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</a:p>
          <a:p>
            <a:pPr marL="0" lvl="1"/>
            <a:r>
              <a:rPr lang="en-US" sz="40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kokemus</a:t>
            </a:r>
            <a:r>
              <a:rPr lang="en-US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</a:p>
          <a:p>
            <a:pPr marL="0" lvl="1"/>
            <a:r>
              <a:rPr lang="en-US" sz="40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ohjelmoinnista</a:t>
            </a:r>
            <a: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  <a:t>?</a:t>
            </a:r>
            <a:b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</a:br>
            <a:endParaRPr lang="en-US" sz="16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12290" name="Picture 2" descr="https://studio.mehackit.org/asset-v1:Mehackit+Arduino+2015_1+type@asset+block@IMG_4108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3562"/>
          <a:stretch/>
        </p:blipFill>
        <p:spPr bwMode="auto">
          <a:xfrm rot="5400000">
            <a:off x="5601572" y="1288957"/>
            <a:ext cx="5239076" cy="40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3" y="0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50859" y="2550851"/>
            <a:ext cx="4906105" cy="1983571"/>
            <a:chOff x="-976155" y="1615525"/>
            <a:chExt cx="4908661" cy="1984603"/>
          </a:xfrm>
        </p:grpSpPr>
        <p:sp>
          <p:nvSpPr>
            <p:cNvPr id="11" name="Rectangle 10"/>
            <p:cNvSpPr/>
            <p:nvPr/>
          </p:nvSpPr>
          <p:spPr>
            <a:xfrm>
              <a:off x="218686" y="1615525"/>
              <a:ext cx="3713820" cy="19846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976155" y="2159712"/>
              <a:ext cx="4002983" cy="878215"/>
            </a:xfrm>
            <a:prstGeom prst="rect">
              <a:avLst/>
            </a:prstGeom>
            <a:noFill/>
          </p:spPr>
          <p:txBody>
            <a:bodyPr wrap="square" lIns="38385" tIns="19192" rIns="38385" bIns="19192" rtlCol="0" anchor="ctr">
              <a:noAutofit/>
            </a:bodyPr>
            <a:lstStyle/>
            <a:p>
              <a:pPr lvl="2" algn="ctr" fontAlgn="base"/>
              <a:r>
                <a:rPr lang="fi-FI" sz="3000" dirty="0" err="1" smtClean="0"/>
                <a:t>Digitalisaatio</a:t>
              </a:r>
              <a:r>
                <a:rPr lang="fi-FI" sz="3000" dirty="0" smtClean="0"/>
                <a:t> globaalina murroksena</a:t>
              </a:r>
              <a:endParaRPr lang="fi-FI" sz="3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577" y="1872647"/>
              <a:ext cx="1165280" cy="1165280"/>
            </a:xfrm>
            <a:prstGeom prst="rect">
              <a:avLst/>
            </a:prstGeom>
            <a:noFill/>
          </p:spPr>
        </p:pic>
      </p:grpSp>
      <p:sp>
        <p:nvSpPr>
          <p:cNvPr id="19" name="Rectangle 11"/>
          <p:cNvSpPr/>
          <p:nvPr/>
        </p:nvSpPr>
        <p:spPr>
          <a:xfrm>
            <a:off x="7861939" y="527805"/>
            <a:ext cx="3762214" cy="2715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013059" y="914597"/>
            <a:ext cx="4310469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sz="2000" dirty="0" smtClean="0"/>
              <a:t>Taidot: Minusta tulee ohjelmoija!</a:t>
            </a:r>
            <a:endParaRPr lang="fi-FI" sz="2000" dirty="0"/>
          </a:p>
        </p:txBody>
      </p:sp>
      <p:sp>
        <p:nvSpPr>
          <p:cNvPr id="27" name="Rectangle 11"/>
          <p:cNvSpPr/>
          <p:nvPr/>
        </p:nvSpPr>
        <p:spPr>
          <a:xfrm>
            <a:off x="7861939" y="3858016"/>
            <a:ext cx="3762214" cy="2590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87" y="4892067"/>
            <a:ext cx="1288040" cy="1288040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7741159" y="4242521"/>
            <a:ext cx="3935148" cy="381514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1" fontAlgn="base"/>
            <a:r>
              <a:rPr lang="fi-FI" sz="2000" dirty="0">
                <a:latin typeface="Questa Sans" panose="02000000000000000000" pitchFamily="50" charset="0"/>
              </a:rPr>
              <a:t>Ymmärrys: Haluan selvitä tulevassa maailmassa!</a:t>
            </a:r>
            <a:endParaRPr lang="fi-FI" sz="20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38" y="1598873"/>
            <a:ext cx="1096816" cy="1096816"/>
          </a:xfrm>
          <a:prstGeom prst="rect">
            <a:avLst/>
          </a:prstGeom>
        </p:spPr>
      </p:pic>
      <p:sp>
        <p:nvSpPr>
          <p:cNvPr id="14" name="Nuoli oikealle 13"/>
          <p:cNvSpPr/>
          <p:nvPr/>
        </p:nvSpPr>
        <p:spPr>
          <a:xfrm rot="1262531">
            <a:off x="5213461" y="4796535"/>
            <a:ext cx="1522276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10242860" flipH="1">
            <a:off x="5211798" y="2383234"/>
            <a:ext cx="16298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9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2" y="204799"/>
            <a:ext cx="10477097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67440" y="710609"/>
            <a:ext cx="7962421" cy="542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en-US" sz="4000" dirty="0">
                <a:solidFill>
                  <a:srgbClr val="F06055"/>
                </a:solidFill>
                <a:latin typeface="Questa Sans"/>
                <a:cs typeface="Questa Sans"/>
              </a:rPr>
            </a:br>
            <a:endParaRPr lang="en-US" sz="4000" dirty="0" smtClean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40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4000" dirty="0" smtClean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40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4000" dirty="0" smtClean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40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1600" dirty="0" smtClean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endParaRPr lang="en-US" sz="16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r>
              <a:rPr lang="en-US" sz="1600" dirty="0" smtClean="0">
                <a:solidFill>
                  <a:srgbClr val="F06055"/>
                </a:solidFill>
                <a:latin typeface="Questa Sans"/>
                <a:cs typeface="Questa Sans"/>
              </a:rPr>
              <a:t>https</a:t>
            </a:r>
            <a:r>
              <a:rPr lang="en-US" sz="1600" dirty="0">
                <a:solidFill>
                  <a:srgbClr val="F06055"/>
                </a:solidFill>
                <a:latin typeface="Questa Sans"/>
                <a:cs typeface="Questa Sans"/>
              </a:rPr>
              <a:t>://www.youtube.com/watch?v=AtXhsMG-q5o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49" y="691872"/>
            <a:ext cx="8351542" cy="47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3" y="234779"/>
            <a:ext cx="11115452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48030" y="1337835"/>
            <a:ext cx="7962421" cy="1956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5400" b="1" dirty="0" err="1"/>
              <a:t>Sonic</a:t>
            </a:r>
            <a:r>
              <a:rPr lang="fi-FI" sz="5400" b="1" dirty="0"/>
              <a:t> </a:t>
            </a:r>
            <a:r>
              <a:rPr lang="fi-FI" sz="5400" b="1" dirty="0" err="1"/>
              <a:t>Pi</a:t>
            </a:r>
            <a:r>
              <a:rPr lang="fi-FI" sz="5400" b="1" dirty="0"/>
              <a:t> ja ilmiöpohjainen ohjelmoinnin opetus</a:t>
            </a:r>
            <a:r>
              <a:rPr lang="fi-FI" sz="5400" i="1" dirty="0"/>
              <a:t>  </a:t>
            </a:r>
            <a:r>
              <a:rPr lang="fi-FI" sz="5400" i="1" dirty="0"/>
              <a:t> </a:t>
            </a:r>
            <a:endParaRPr lang="en-US" sz="54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0" y="634212"/>
            <a:ext cx="2662307" cy="552872"/>
          </a:xfrm>
          <a:prstGeom prst="rect">
            <a:avLst/>
          </a:prstGeom>
        </p:spPr>
      </p:pic>
      <p:sp>
        <p:nvSpPr>
          <p:cNvPr id="11" name="Otsikko 1"/>
          <p:cNvSpPr txBox="1">
            <a:spLocks/>
          </p:cNvSpPr>
          <p:nvPr/>
        </p:nvSpPr>
        <p:spPr>
          <a:xfrm>
            <a:off x="3362486" y="4005552"/>
            <a:ext cx="7962421" cy="221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800" i="1" dirty="0" smtClean="0">
                <a:solidFill>
                  <a:srgbClr val="000000"/>
                </a:solidFill>
                <a:latin typeface="inherit"/>
              </a:rPr>
              <a:t>“Do </a:t>
            </a:r>
            <a:r>
              <a:rPr lang="en-US" sz="2800" i="1" dirty="0">
                <a:solidFill>
                  <a:srgbClr val="000000"/>
                </a:solidFill>
                <a:latin typeface="inherit"/>
              </a:rPr>
              <a:t>we teach children to read or write to become professional writers</a:t>
            </a:r>
            <a:r>
              <a:rPr lang="en-US" sz="2800" i="1" dirty="0" smtClean="0">
                <a:solidFill>
                  <a:srgbClr val="000000"/>
                </a:solidFill>
                <a:latin typeface="inherit"/>
              </a:rPr>
              <a:t>?”</a:t>
            </a:r>
            <a:r>
              <a:rPr lang="en-US" sz="2800" i="1" dirty="0">
                <a:solidFill>
                  <a:srgbClr val="000000"/>
                </a:solidFill>
                <a:latin typeface="inherit"/>
              </a:rPr>
              <a:t/>
            </a:r>
            <a:br>
              <a:rPr lang="en-US" sz="2800" i="1" dirty="0">
                <a:solidFill>
                  <a:srgbClr val="000000"/>
                </a:solidFill>
                <a:latin typeface="inherit"/>
              </a:rPr>
            </a:b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inherit"/>
              </a:rPr>
              <a:t>- Sam Aaron, developer of Sonic Pi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marL="0" lvl="1"/>
            <a:endParaRPr lang="fi-FI" sz="2700" dirty="0">
              <a:latin typeface="Questa Sans" panose="02000000000000000000" pitchFamily="50" charset="0"/>
            </a:endParaRPr>
          </a:p>
          <a:p>
            <a:pPr marL="0" lvl="1"/>
            <a:r>
              <a:rPr lang="fi-FI" sz="2700" i="1" u="sng" dirty="0">
                <a:solidFill>
                  <a:srgbClr val="0070C0"/>
                </a:solidFill>
              </a:rPr>
              <a:t/>
            </a:r>
            <a:br>
              <a:rPr lang="fi-FI" sz="2700" i="1" u="sng" dirty="0">
                <a:solidFill>
                  <a:srgbClr val="0070C0"/>
                </a:solidFill>
              </a:rPr>
            </a:br>
            <a:r>
              <a:rPr lang="fi-FI" sz="2700" i="1" u="sng" dirty="0">
                <a:solidFill>
                  <a:srgbClr val="0070C0"/>
                </a:solidFill>
              </a:rPr>
              <a:t/>
            </a:r>
            <a:br>
              <a:rPr lang="fi-FI" sz="2700" i="1" u="sng" dirty="0">
                <a:solidFill>
                  <a:srgbClr val="0070C0"/>
                </a:solidFill>
              </a:rPr>
            </a:br>
            <a:r>
              <a:rPr lang="fi-FI" sz="2700" i="1" dirty="0"/>
              <a:t>  </a:t>
            </a:r>
            <a:endParaRPr lang="en-US" sz="27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40" y="460616"/>
            <a:ext cx="2498409" cy="24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3" y="234779"/>
            <a:ext cx="11115452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48030" y="2207390"/>
            <a:ext cx="7962421" cy="1956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2800" dirty="0" smtClean="0">
                <a:latin typeface="Questa Sans" panose="02000000000000000000" pitchFamily="50" charset="0"/>
              </a:rPr>
              <a:t>Mikä olisi paras/tehokkain tapa opettaa</a:t>
            </a:r>
          </a:p>
          <a:p>
            <a:pPr marL="0" lvl="1"/>
            <a:r>
              <a:rPr lang="fi-FI" sz="2800" dirty="0" smtClean="0">
                <a:latin typeface="Questa Sans" panose="02000000000000000000" pitchFamily="50" charset="0"/>
              </a:rPr>
              <a:t>ohjelmointia?</a:t>
            </a:r>
            <a:r>
              <a:rPr lang="fi-FI" sz="2800" i="1" dirty="0"/>
              <a:t> </a:t>
            </a:r>
            <a:endParaRPr lang="fi-FI" sz="2800" i="1" dirty="0" smtClean="0"/>
          </a:p>
          <a:p>
            <a:pPr marL="0" lvl="1"/>
            <a:r>
              <a:rPr lang="fi-FI" sz="2800" i="1" dirty="0"/>
              <a:t> </a:t>
            </a:r>
            <a:endParaRPr lang="en-US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0" y="1129433"/>
            <a:ext cx="2662307" cy="552872"/>
          </a:xfrm>
          <a:prstGeom prst="rect">
            <a:avLst/>
          </a:prstGeom>
        </p:spPr>
      </p:pic>
      <p:sp>
        <p:nvSpPr>
          <p:cNvPr id="11" name="Otsikko 1"/>
          <p:cNvSpPr txBox="1">
            <a:spLocks/>
          </p:cNvSpPr>
          <p:nvPr/>
        </p:nvSpPr>
        <p:spPr>
          <a:xfrm>
            <a:off x="3362486" y="4005552"/>
            <a:ext cx="7962421" cy="221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2700" dirty="0" smtClean="0">
                <a:latin typeface="Questa Sans" panose="02000000000000000000" pitchFamily="50" charset="0"/>
              </a:rPr>
              <a:t>Mihin ohjelmoinnin voisi kytkeä, jotta oppimisesta saataisiin kiinnostavampaa ja </a:t>
            </a:r>
            <a:r>
              <a:rPr lang="fi-FI" sz="2700" dirty="0" smtClean="0">
                <a:latin typeface="Questa Sans" panose="02000000000000000000" pitchFamily="50" charset="0"/>
              </a:rPr>
              <a:t>mieleenpainuvampaa </a:t>
            </a:r>
            <a:r>
              <a:rPr lang="fi-FI" sz="2700" b="1" dirty="0" smtClean="0">
                <a:latin typeface="Questa Sans" panose="02000000000000000000" pitchFamily="50" charset="0"/>
              </a:rPr>
              <a:t>kaikille?</a:t>
            </a:r>
            <a:endParaRPr lang="fi-FI" sz="2700" b="1" dirty="0" smtClean="0">
              <a:latin typeface="Questa Sans" panose="02000000000000000000" pitchFamily="50" charset="0"/>
            </a:endParaRPr>
          </a:p>
          <a:p>
            <a:pPr marL="0" lvl="1"/>
            <a:endParaRPr lang="fi-FI" sz="2700" dirty="0">
              <a:latin typeface="Questa Sans" panose="02000000000000000000" pitchFamily="50" charset="0"/>
            </a:endParaRPr>
          </a:p>
          <a:p>
            <a:pPr marL="0" lvl="1"/>
            <a:r>
              <a:rPr lang="fi-FI" sz="2700" i="1" u="sng" dirty="0">
                <a:solidFill>
                  <a:srgbClr val="0070C0"/>
                </a:solidFill>
              </a:rPr>
              <a:t/>
            </a:r>
            <a:br>
              <a:rPr lang="fi-FI" sz="2700" i="1" u="sng" dirty="0">
                <a:solidFill>
                  <a:srgbClr val="0070C0"/>
                </a:solidFill>
              </a:rPr>
            </a:br>
            <a:r>
              <a:rPr lang="fi-FI" sz="2700" i="1" u="sng" dirty="0">
                <a:solidFill>
                  <a:srgbClr val="0070C0"/>
                </a:solidFill>
              </a:rPr>
              <a:t/>
            </a:r>
            <a:br>
              <a:rPr lang="fi-FI" sz="2700" i="1" u="sng" dirty="0">
                <a:solidFill>
                  <a:srgbClr val="0070C0"/>
                </a:solidFill>
              </a:rPr>
            </a:br>
            <a:r>
              <a:rPr lang="fi-FI" sz="2700" i="1" dirty="0"/>
              <a:t>  </a:t>
            </a:r>
            <a:endParaRPr lang="en-US" sz="27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sp>
        <p:nvSpPr>
          <p:cNvPr id="2" name="Nuoli oikealle 1"/>
          <p:cNvSpPr/>
          <p:nvPr/>
        </p:nvSpPr>
        <p:spPr>
          <a:xfrm>
            <a:off x="1522564" y="3879812"/>
            <a:ext cx="1490854" cy="729241"/>
          </a:xfrm>
          <a:prstGeom prst="rightArrow">
            <a:avLst/>
          </a:prstGeom>
          <a:solidFill>
            <a:srgbClr val="EC7C6F"/>
          </a:solidFill>
          <a:ln>
            <a:solidFill>
              <a:srgbClr val="EC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7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9"/>
          <p:cNvPicPr preferRelativeResize="0"/>
          <p:nvPr/>
        </p:nvPicPr>
        <p:blipFill rotWithShape="1">
          <a:blip r:embed="rId2">
            <a:alphaModFix/>
          </a:blip>
          <a:srcRect b="15634"/>
          <a:stretch/>
        </p:blipFill>
        <p:spPr>
          <a:xfrm>
            <a:off x="0" y="0"/>
            <a:ext cx="12577800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50"/>
          <p:cNvSpPr/>
          <p:nvPr/>
        </p:nvSpPr>
        <p:spPr>
          <a:xfrm>
            <a:off x="1371600" y="494774"/>
            <a:ext cx="12195300" cy="1841700"/>
          </a:xfrm>
          <a:prstGeom prst="rect">
            <a:avLst/>
          </a:prstGeom>
          <a:solidFill>
            <a:srgbClr val="FFFFFF">
              <a:alpha val="8078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Shape 51"/>
          <p:cNvGrpSpPr/>
          <p:nvPr/>
        </p:nvGrpSpPr>
        <p:grpSpPr>
          <a:xfrm>
            <a:off x="1851025" y="789730"/>
            <a:ext cx="6798000" cy="1313010"/>
            <a:chOff x="479425" y="4294930"/>
            <a:chExt cx="6798000" cy="1313010"/>
          </a:xfrm>
        </p:grpSpPr>
        <p:pic>
          <p:nvPicPr>
            <p:cNvPr id="5" name="Shape 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9425" y="4294930"/>
              <a:ext cx="2830500" cy="58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53"/>
            <p:cNvSpPr/>
            <p:nvPr/>
          </p:nvSpPr>
          <p:spPr>
            <a:xfrm>
              <a:off x="479425" y="5116541"/>
              <a:ext cx="67980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lIns="30000" tIns="30000" rIns="30000" bIns="30000" anchor="ctr" anchorCtr="0">
              <a:noAutofit/>
            </a:bodyPr>
            <a:lstStyle/>
            <a:p>
              <a:pPr>
                <a:buSzPct val="25000"/>
              </a:pPr>
              <a:r>
                <a:rPr lang="fi-FI" sz="2800" dirty="0" smtClean="0">
                  <a:solidFill>
                    <a:srgbClr val="F06055"/>
                  </a:solidFill>
                  <a:latin typeface="Oswald"/>
                  <a:ea typeface="Oswald"/>
                  <a:cs typeface="Oswald"/>
                  <a:sym typeface="Oswald"/>
                </a:rPr>
                <a:t>Kurssit ja työpajat</a:t>
              </a:r>
              <a:endParaRPr lang="fi-FI" sz="2800" dirty="0">
                <a:solidFill>
                  <a:srgbClr val="F06055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7" name="Shape 54"/>
          <p:cNvGrpSpPr/>
          <p:nvPr/>
        </p:nvGrpSpPr>
        <p:grpSpPr>
          <a:xfrm>
            <a:off x="1676400" y="3092696"/>
            <a:ext cx="2848980" cy="2838903"/>
            <a:chOff x="1176162" y="3092695"/>
            <a:chExt cx="3053400" cy="3042600"/>
          </a:xfrm>
        </p:grpSpPr>
        <p:sp>
          <p:nvSpPr>
            <p:cNvPr id="9" name="Shape 55"/>
            <p:cNvSpPr/>
            <p:nvPr/>
          </p:nvSpPr>
          <p:spPr>
            <a:xfrm>
              <a:off x="1176162" y="3092695"/>
              <a:ext cx="3053400" cy="3042600"/>
            </a:xfrm>
            <a:prstGeom prst="rect">
              <a:avLst/>
            </a:prstGeom>
            <a:solidFill>
              <a:srgbClr val="FFFFFF">
                <a:alpha val="80780"/>
              </a:srgbClr>
            </a:solidFill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56"/>
            <p:cNvSpPr txBox="1"/>
            <p:nvPr/>
          </p:nvSpPr>
          <p:spPr>
            <a:xfrm>
              <a:off x="1209558" y="3753869"/>
              <a:ext cx="2986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lIns="38400" tIns="19200" rIns="38400" bIns="19200" anchor="ctr" anchorCtr="0">
              <a:noAutofit/>
            </a:bodyPr>
            <a:lstStyle/>
            <a:p>
              <a:pPr algn="ctr">
                <a:buSzPct val="25000"/>
              </a:pP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R</a:t>
              </a:r>
              <a:r>
                <a:rPr lang="fi-FI" sz="2800" dirty="0">
                  <a:latin typeface="Oswald"/>
                  <a:ea typeface="Oswald"/>
                  <a:cs typeface="Oswald"/>
                  <a:sym typeface="Oswald"/>
                </a:rPr>
                <a:t>obotiikka &amp; elektroniikka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/>
              </a:r>
              <a:b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(</a:t>
              </a:r>
              <a:r>
                <a:rPr lang="fi-FI" sz="2800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Arduino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)</a:t>
              </a:r>
            </a:p>
          </p:txBody>
        </p:sp>
        <p:pic>
          <p:nvPicPr>
            <p:cNvPr id="11" name="Shape 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20193" y="4766398"/>
              <a:ext cx="1165200" cy="1165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Shape 58"/>
          <p:cNvGrpSpPr/>
          <p:nvPr/>
        </p:nvGrpSpPr>
        <p:grpSpPr>
          <a:xfrm>
            <a:off x="4681525" y="3092694"/>
            <a:ext cx="2848980" cy="2838903"/>
            <a:chOff x="4572503" y="3092695"/>
            <a:chExt cx="3053400" cy="3042600"/>
          </a:xfrm>
        </p:grpSpPr>
        <p:sp>
          <p:nvSpPr>
            <p:cNvPr id="13" name="Shape 59"/>
            <p:cNvSpPr/>
            <p:nvPr/>
          </p:nvSpPr>
          <p:spPr>
            <a:xfrm>
              <a:off x="4572503" y="3092695"/>
              <a:ext cx="3053400" cy="3042600"/>
            </a:xfrm>
            <a:prstGeom prst="rect">
              <a:avLst/>
            </a:prstGeom>
            <a:solidFill>
              <a:srgbClr val="FFFFFF">
                <a:alpha val="80780"/>
              </a:srgbClr>
            </a:solidFill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Shape 6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4819" y="4642968"/>
              <a:ext cx="1288799" cy="128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61"/>
            <p:cNvSpPr txBox="1"/>
            <p:nvPr/>
          </p:nvSpPr>
          <p:spPr>
            <a:xfrm>
              <a:off x="4605900" y="3753869"/>
              <a:ext cx="2986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lIns="38400" tIns="19200" rIns="38400" bIns="19200" anchor="ctr" anchorCtr="0">
              <a:noAutofit/>
            </a:bodyPr>
            <a:lstStyle/>
            <a:p>
              <a:pPr algn="ctr">
                <a:buSzPct val="25000"/>
              </a:pPr>
              <a:r>
                <a:rPr lang="fi-FI" sz="2800" dirty="0">
                  <a:latin typeface="Oswald"/>
                  <a:ea typeface="Oswald"/>
                  <a:cs typeface="Oswald"/>
                  <a:sym typeface="Oswald"/>
                </a:rPr>
                <a:t>Kuvataide &amp; ohjelmointi</a:t>
              </a:r>
              <a:br>
                <a:rPr lang="fi-FI" sz="2800" dirty="0">
                  <a:latin typeface="Oswald"/>
                  <a:ea typeface="Oswald"/>
                  <a:cs typeface="Oswald"/>
                  <a:sym typeface="Oswald"/>
                </a:rPr>
              </a:b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(</a:t>
              </a:r>
              <a:r>
                <a:rPr lang="fi-FI" sz="2800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Processing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)</a:t>
              </a:r>
            </a:p>
          </p:txBody>
        </p:sp>
      </p:grpSp>
      <p:grpSp>
        <p:nvGrpSpPr>
          <p:cNvPr id="16" name="Shape 62"/>
          <p:cNvGrpSpPr/>
          <p:nvPr/>
        </p:nvGrpSpPr>
        <p:grpSpPr>
          <a:xfrm>
            <a:off x="7620001" y="3092694"/>
            <a:ext cx="2868845" cy="2858698"/>
            <a:chOff x="7968845" y="3092694"/>
            <a:chExt cx="3053400" cy="3042600"/>
          </a:xfrm>
        </p:grpSpPr>
        <p:sp>
          <p:nvSpPr>
            <p:cNvPr id="17" name="Shape 63"/>
            <p:cNvSpPr/>
            <p:nvPr/>
          </p:nvSpPr>
          <p:spPr>
            <a:xfrm>
              <a:off x="7968845" y="3092694"/>
              <a:ext cx="3053400" cy="3042600"/>
            </a:xfrm>
            <a:prstGeom prst="rect">
              <a:avLst/>
            </a:prstGeom>
            <a:solidFill>
              <a:srgbClr val="FFFFFF">
                <a:alpha val="80780"/>
              </a:srgbClr>
            </a:solidFill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Shape 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51160" y="4642967"/>
              <a:ext cx="1288800" cy="128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65"/>
            <p:cNvSpPr txBox="1"/>
            <p:nvPr/>
          </p:nvSpPr>
          <p:spPr>
            <a:xfrm>
              <a:off x="8002240" y="3753868"/>
              <a:ext cx="2986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lIns="38400" tIns="19200" rIns="38400" bIns="19200" anchor="ctr" anchorCtr="0">
              <a:noAutofit/>
            </a:bodyPr>
            <a:lstStyle/>
            <a:p>
              <a:pPr algn="ctr">
                <a:buSzPct val="25000"/>
              </a:pPr>
              <a:r>
                <a:rPr lang="fi-FI" sz="2800" dirty="0">
                  <a:latin typeface="Oswald"/>
                  <a:ea typeface="Oswald"/>
                  <a:cs typeface="Oswald"/>
                  <a:sym typeface="Oswald"/>
                </a:rPr>
                <a:t>Musiikki &amp; ohjelmointi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b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(</a:t>
              </a:r>
              <a:r>
                <a:rPr lang="fi-FI" sz="2800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Sonic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lang="fi-FI" sz="2800" dirty="0" err="1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Pi</a:t>
              </a:r>
              <a:r>
                <a:rPr lang="fi-FI" sz="2800" dirty="0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3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81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35"/>
          <a:stretch/>
        </p:blipFill>
        <p:spPr>
          <a:xfrm>
            <a:off x="14507" y="4959"/>
            <a:ext cx="12194947" cy="68512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0064" y="321276"/>
            <a:ext cx="4530636" cy="5772469"/>
            <a:chOff x="6792342" y="4090366"/>
            <a:chExt cx="4238408" cy="2455571"/>
          </a:xfrm>
          <a:solidFill>
            <a:schemeClr val="bg1">
              <a:alpha val="32000"/>
            </a:schemeClr>
          </a:solidFill>
        </p:grpSpPr>
        <p:sp>
          <p:nvSpPr>
            <p:cNvPr id="13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342" y="4591805"/>
              <a:ext cx="4063999" cy="1870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3200" b="1" dirty="0" smtClean="0"/>
                <a:t>Teknologiaopetus </a:t>
              </a:r>
            </a:p>
            <a:p>
              <a:pPr lvl="1" fontAlgn="base"/>
              <a:r>
                <a:rPr lang="fi-FI" sz="3200" dirty="0" smtClean="0"/>
                <a:t>voi </a:t>
              </a:r>
              <a:r>
                <a:rPr lang="fi-FI" sz="3200" dirty="0" smtClean="0"/>
                <a:t>parhaimmillaan avata uusia näköaloja, antaa taitojen lisäksi ymmärrystä ja </a:t>
              </a:r>
              <a:r>
                <a:rPr lang="fi-FI" sz="3200" dirty="0" smtClean="0"/>
                <a:t>auttaa oppijoita muodostamaan omakohtaisen suhteen teknologiaan.</a:t>
              </a:r>
              <a:endParaRPr lang="fi-FI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47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3213903" y="2509399"/>
            <a:ext cx="2474889" cy="2500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19" y="1500489"/>
            <a:ext cx="9840901" cy="53094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Kiinnostavia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keissejä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Opetusteknologia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05536" y="2486820"/>
            <a:ext cx="3173477" cy="2500970"/>
            <a:chOff x="-985866" y="2099344"/>
            <a:chExt cx="3175130" cy="2502273"/>
          </a:xfrm>
        </p:grpSpPr>
        <p:sp>
          <p:nvSpPr>
            <p:cNvPr id="11" name="Rectangle 10"/>
            <p:cNvSpPr/>
            <p:nvPr/>
          </p:nvSpPr>
          <p:spPr>
            <a:xfrm>
              <a:off x="-286914" y="2099344"/>
              <a:ext cx="2476178" cy="2502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985866" y="2460245"/>
              <a:ext cx="2986551" cy="237249"/>
            </a:xfrm>
            <a:prstGeom prst="rect">
              <a:avLst/>
            </a:prstGeom>
            <a:noFill/>
          </p:spPr>
          <p:txBody>
            <a:bodyPr wrap="square" lIns="38385" tIns="19192" rIns="38385" bIns="19192" rtlCol="0" anchor="ctr">
              <a:noAutofit/>
            </a:bodyPr>
            <a:lstStyle/>
            <a:p>
              <a:pPr lvl="2" algn="ctr" fontAlgn="base"/>
              <a:r>
                <a:rPr lang="fi-FI" dirty="0" smtClean="0"/>
                <a:t>1)Oppimisanalytiikka</a:t>
              </a:r>
              <a:endParaRPr lang="fi-FI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34" y="3066915"/>
              <a:ext cx="1165280" cy="1165280"/>
            </a:xfrm>
            <a:prstGeom prst="rect">
              <a:avLst/>
            </a:prstGeom>
            <a:noFill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01" y="3465368"/>
            <a:ext cx="1288040" cy="1288040"/>
          </a:xfrm>
          <a:prstGeom prst="rect">
            <a:avLst/>
          </a:prstGeom>
          <a:noFill/>
        </p:spPr>
      </p:pic>
      <p:sp>
        <p:nvSpPr>
          <p:cNvPr id="22" name="TextBox 4"/>
          <p:cNvSpPr txBox="1"/>
          <p:nvPr/>
        </p:nvSpPr>
        <p:spPr>
          <a:xfrm>
            <a:off x="2515315" y="2870112"/>
            <a:ext cx="2984996" cy="23712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2) Dynaaminen itsearviointi</a:t>
            </a:r>
            <a:endParaRPr lang="fi-FI" dirty="0"/>
          </a:p>
        </p:txBody>
      </p:sp>
      <p:sp>
        <p:nvSpPr>
          <p:cNvPr id="41" name="Rectangle 10"/>
          <p:cNvSpPr/>
          <p:nvPr/>
        </p:nvSpPr>
        <p:spPr>
          <a:xfrm>
            <a:off x="6136133" y="2504626"/>
            <a:ext cx="2474889" cy="2500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/>
          <p:nvPr/>
        </p:nvSpPr>
        <p:spPr>
          <a:xfrm>
            <a:off x="5437545" y="2865339"/>
            <a:ext cx="2984996" cy="23712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3) Verkkoyhteisö ja vertaisarviointi</a:t>
            </a:r>
            <a:endParaRPr lang="fi-FI" dirty="0"/>
          </a:p>
        </p:txBody>
      </p:sp>
      <p:sp>
        <p:nvSpPr>
          <p:cNvPr id="44" name="Rectangle 10"/>
          <p:cNvSpPr/>
          <p:nvPr/>
        </p:nvSpPr>
        <p:spPr>
          <a:xfrm>
            <a:off x="9026076" y="2507730"/>
            <a:ext cx="2474889" cy="2500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8327488" y="2868443"/>
            <a:ext cx="2984996" cy="23712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4) </a:t>
            </a:r>
            <a:r>
              <a:rPr lang="fi-FI" dirty="0" err="1" smtClean="0"/>
              <a:t>Pelillistäminen</a:t>
            </a:r>
            <a:endParaRPr lang="fi-FI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14" y="3410010"/>
            <a:ext cx="1288040" cy="1288040"/>
          </a:xfrm>
          <a:prstGeom prst="rect">
            <a:avLst/>
          </a:prstGeom>
        </p:spPr>
      </p:pic>
      <p:pic>
        <p:nvPicPr>
          <p:cNvPr id="46" name="Kuva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12" y="3487815"/>
            <a:ext cx="1096816" cy="10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81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35"/>
          <a:stretch/>
        </p:blipFill>
        <p:spPr>
          <a:xfrm>
            <a:off x="14507" y="4959"/>
            <a:ext cx="12194947" cy="68512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0063" y="321276"/>
            <a:ext cx="5336297" cy="6064534"/>
            <a:chOff x="6792342" y="4090366"/>
            <a:chExt cx="4238408" cy="2455571"/>
          </a:xfrm>
          <a:solidFill>
            <a:schemeClr val="bg1">
              <a:alpha val="32000"/>
            </a:schemeClr>
          </a:solidFill>
        </p:grpSpPr>
        <p:sp>
          <p:nvSpPr>
            <p:cNvPr id="13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342" y="4591805"/>
              <a:ext cx="4063999" cy="1870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3200" b="1" dirty="0" smtClean="0"/>
                <a:t>Opetusteknologia </a:t>
              </a:r>
              <a:r>
                <a:rPr lang="fi-FI" sz="3200" dirty="0" smtClean="0"/>
                <a:t>voi tehostaa </a:t>
              </a:r>
              <a:r>
                <a:rPr lang="fi-FI" sz="3200" dirty="0" err="1" smtClean="0"/>
                <a:t>oppijoiden</a:t>
              </a:r>
              <a:r>
                <a:rPr lang="fi-FI" sz="3200" dirty="0" smtClean="0"/>
                <a:t> ja opettajan välistä tiedonkulkua, vähentää ajan ja paikan merkitystä ja mahdollistaa yksilöllisiä</a:t>
              </a:r>
            </a:p>
            <a:p>
              <a:pPr lvl="1" fontAlgn="base"/>
              <a:r>
                <a:rPr lang="fi-FI" sz="3200" dirty="0"/>
                <a:t>o</a:t>
              </a:r>
              <a:r>
                <a:rPr lang="fi-FI" sz="3200" dirty="0" smtClean="0"/>
                <a:t>ppimispolkuja.</a:t>
              </a:r>
              <a:endParaRPr lang="fi-FI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64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3" y="3571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5248" y="191364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Tänään</a:t>
            </a:r>
            <a: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2789" y="191364"/>
            <a:ext cx="7221989" cy="3069812"/>
            <a:chOff x="-7529" y="172045"/>
            <a:chExt cx="7225751" cy="3071410"/>
          </a:xfrm>
        </p:grpSpPr>
        <p:grpSp>
          <p:nvGrpSpPr>
            <p:cNvPr id="15" name="Group 14"/>
            <p:cNvGrpSpPr/>
            <p:nvPr/>
          </p:nvGrpSpPr>
          <p:grpSpPr>
            <a:xfrm>
              <a:off x="-7529" y="1041224"/>
              <a:ext cx="3101143" cy="2202231"/>
              <a:chOff x="-587647" y="663052"/>
              <a:chExt cx="3101143" cy="220223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8686" y="663052"/>
                <a:ext cx="2294810" cy="22022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587647" y="91773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Mitä on opetusteknologia?</a:t>
                </a:r>
                <a:endParaRPr lang="fi-FI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25" y="1434368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814704" y="172045"/>
              <a:ext cx="3403518" cy="2095243"/>
              <a:chOff x="3074929" y="-206127"/>
              <a:chExt cx="3403518" cy="20952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06448" y="-206127"/>
                <a:ext cx="2107342" cy="20952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74929" y="116490"/>
                <a:ext cx="3403518" cy="358423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Kiinnostavia </a:t>
                </a:r>
                <a:r>
                  <a:rPr lang="fi-FI" dirty="0" err="1" smtClean="0"/>
                  <a:t>keissejä</a:t>
                </a:r>
                <a:r>
                  <a:rPr lang="fi-FI" dirty="0" smtClean="0"/>
                  <a:t>: Tech-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 ja 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-.</a:t>
                </a:r>
                <a:r>
                  <a:rPr lang="fi-FI" dirty="0" err="1" smtClean="0"/>
                  <a:t>tech</a:t>
                </a:r>
                <a:endParaRPr lang="fi-FI" dirty="0"/>
              </a:p>
            </p:txBody>
          </p:sp>
        </p:grpSp>
      </p:grpSp>
      <p:sp>
        <p:nvSpPr>
          <p:cNvPr id="19" name="Rectangle 11"/>
          <p:cNvSpPr/>
          <p:nvPr/>
        </p:nvSpPr>
        <p:spPr>
          <a:xfrm>
            <a:off x="8929761" y="4758507"/>
            <a:ext cx="2320132" cy="187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913534" y="4939518"/>
            <a:ext cx="3401746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1: </a:t>
            </a:r>
            <a:br>
              <a:rPr lang="fi-FI" dirty="0" smtClean="0"/>
            </a:br>
            <a:r>
              <a:rPr lang="fi-FI" dirty="0" smtClean="0"/>
              <a:t>Oppijat</a:t>
            </a:r>
            <a:endParaRPr lang="fi-FI" dirty="0"/>
          </a:p>
        </p:txBody>
      </p:sp>
      <p:sp>
        <p:nvSpPr>
          <p:cNvPr id="27" name="Rectangle 11"/>
          <p:cNvSpPr/>
          <p:nvPr/>
        </p:nvSpPr>
        <p:spPr>
          <a:xfrm>
            <a:off x="4878455" y="4758508"/>
            <a:ext cx="2562677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9" y="5459165"/>
            <a:ext cx="1039835" cy="1039835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4115133" y="4997913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2: Opettajat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2" y="5444909"/>
            <a:ext cx="978692" cy="9786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6" y="1062565"/>
            <a:ext cx="978396" cy="978396"/>
          </a:xfrm>
          <a:prstGeom prst="rect">
            <a:avLst/>
          </a:prstGeom>
        </p:spPr>
      </p:pic>
      <p:sp>
        <p:nvSpPr>
          <p:cNvPr id="34" name="Kaarinuoli oikealle 33"/>
          <p:cNvSpPr/>
          <p:nvPr/>
        </p:nvSpPr>
        <p:spPr>
          <a:xfrm rot="9011049" flipV="1">
            <a:off x="9423576" y="529641"/>
            <a:ext cx="1864443" cy="4132552"/>
          </a:xfrm>
          <a:prstGeom prst="curv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flipH="1">
            <a:off x="7669730" y="548088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10242860" flipH="1">
            <a:off x="4172032" y="1121226"/>
            <a:ext cx="1438495" cy="343754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 oikealle 29"/>
          <p:cNvSpPr/>
          <p:nvPr/>
        </p:nvSpPr>
        <p:spPr>
          <a:xfrm flipH="1">
            <a:off x="3790594" y="546201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11"/>
          <p:cNvSpPr/>
          <p:nvPr/>
        </p:nvSpPr>
        <p:spPr>
          <a:xfrm>
            <a:off x="1224962" y="4536269"/>
            <a:ext cx="2133614" cy="2057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9" y="5313724"/>
            <a:ext cx="1083063" cy="1083063"/>
          </a:xfrm>
          <a:prstGeom prst="rect">
            <a:avLst/>
          </a:prstGeom>
          <a:noFill/>
        </p:spPr>
      </p:pic>
      <p:sp>
        <p:nvSpPr>
          <p:cNvPr id="35" name="TextBox 8"/>
          <p:cNvSpPr txBox="1"/>
          <p:nvPr/>
        </p:nvSpPr>
        <p:spPr>
          <a:xfrm>
            <a:off x="323591" y="4779002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3: OPS </a:t>
            </a:r>
          </a:p>
          <a:p>
            <a:pPr lvl="2" algn="ctr" fontAlgn="base"/>
            <a:r>
              <a:rPr lang="fi-FI" dirty="0" smtClean="0"/>
              <a:t>ja rehtorit</a:t>
            </a:r>
            <a:endParaRPr lang="fi-FI" dirty="0"/>
          </a:p>
        </p:txBody>
      </p:sp>
      <p:sp>
        <p:nvSpPr>
          <p:cNvPr id="37" name="Nuoli oikealle 36"/>
          <p:cNvSpPr/>
          <p:nvPr/>
        </p:nvSpPr>
        <p:spPr>
          <a:xfrm rot="9361671" flipH="1">
            <a:off x="3591078" y="402523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11"/>
          <p:cNvSpPr/>
          <p:nvPr/>
        </p:nvSpPr>
        <p:spPr>
          <a:xfrm>
            <a:off x="4967103" y="2625090"/>
            <a:ext cx="2887670" cy="1684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8" y="2982654"/>
            <a:ext cx="1085024" cy="1085024"/>
          </a:xfrm>
          <a:prstGeom prst="rect">
            <a:avLst/>
          </a:prstGeom>
          <a:noFill/>
        </p:spPr>
      </p:pic>
      <p:sp>
        <p:nvSpPr>
          <p:cNvPr id="40" name="TextBox 8"/>
          <p:cNvSpPr txBox="1"/>
          <p:nvPr/>
        </p:nvSpPr>
        <p:spPr>
          <a:xfrm>
            <a:off x="4089379" y="3263831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Realiteetteja, tavoitteita ja </a:t>
            </a:r>
          </a:p>
          <a:p>
            <a:pPr lvl="2" algn="ctr" fontAlgn="base"/>
            <a:r>
              <a:rPr lang="fi-FI" dirty="0" smtClean="0"/>
              <a:t>ratkaisuja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19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3" y="234779"/>
            <a:ext cx="11115452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208557" y="445054"/>
            <a:ext cx="7962421" cy="5654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2800" b="1" dirty="0" smtClean="0">
                <a:latin typeface="Questa Sans" panose="02000000000000000000" pitchFamily="50" charset="0"/>
              </a:rPr>
              <a:t>Mikko </a:t>
            </a:r>
            <a:r>
              <a:rPr lang="fi-FI" sz="2800" b="1" dirty="0" err="1" smtClean="0">
                <a:latin typeface="Questa Sans" panose="02000000000000000000" pitchFamily="50" charset="0"/>
              </a:rPr>
              <a:t>Eloholma</a:t>
            </a:r>
            <a:r>
              <a:rPr lang="fi-FI" sz="2800" b="1" dirty="0">
                <a:latin typeface="Questa Sans" panose="02000000000000000000" pitchFamily="50" charset="0"/>
              </a:rPr>
              <a:t/>
            </a:r>
            <a:br>
              <a:rPr lang="fi-FI" sz="2800" b="1" dirty="0">
                <a:latin typeface="Questa Sans" panose="02000000000000000000" pitchFamily="50" charset="0"/>
              </a:rPr>
            </a:br>
            <a:r>
              <a:rPr lang="fi-FI" sz="2800" dirty="0" smtClean="0">
                <a:latin typeface="Questa Sans" panose="02000000000000000000" pitchFamily="50" charset="0"/>
              </a:rPr>
              <a:t>CPO</a:t>
            </a:r>
            <a:r>
              <a:rPr lang="fi-FI" sz="2800" i="1" dirty="0" smtClean="0">
                <a:latin typeface="Questa Sans" panose="02000000000000000000" pitchFamily="50" charset="0"/>
              </a:rPr>
              <a:t/>
            </a:r>
            <a:br>
              <a:rPr lang="fi-FI" sz="2800" i="1" dirty="0" smtClean="0">
                <a:latin typeface="Questa Sans" panose="02000000000000000000" pitchFamily="50" charset="0"/>
              </a:rPr>
            </a:br>
            <a:r>
              <a:rPr lang="fi-FI" sz="2800" b="1" i="1" dirty="0">
                <a:latin typeface="Questa Sans" panose="02000000000000000000" pitchFamily="50" charset="0"/>
              </a:rPr>
              <a:t/>
            </a:r>
            <a:br>
              <a:rPr lang="fi-FI" sz="2800" b="1" i="1" dirty="0">
                <a:latin typeface="Questa Sans" panose="02000000000000000000" pitchFamily="50" charset="0"/>
              </a:rPr>
            </a:br>
            <a:endParaRPr lang="fi-FI" sz="2800" b="1" i="1" dirty="0" smtClean="0">
              <a:latin typeface="Questa Sans" panose="02000000000000000000" pitchFamily="50" charset="0"/>
            </a:endParaRPr>
          </a:p>
          <a:p>
            <a:pPr marL="0" lvl="1"/>
            <a:r>
              <a:rPr lang="fi-FI" sz="2800" b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/>
            </a:r>
            <a:br>
              <a:rPr lang="fi-FI" sz="2800" b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</a:br>
            <a:r>
              <a:rPr lang="fi-FI" sz="2800" b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/>
            </a:r>
            <a:br>
              <a:rPr lang="fi-FI" sz="2800" b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</a:br>
            <a:r>
              <a:rPr lang="fi-FI" sz="2800" b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>mikko@mehackit.org</a:t>
            </a:r>
            <a:r>
              <a:rPr lang="fi-FI" sz="2800" i="1" u="sng" dirty="0">
                <a:solidFill>
                  <a:srgbClr val="0070C0"/>
                </a:solidFill>
                <a:latin typeface="Questa Sans" panose="02000000000000000000" pitchFamily="50" charset="0"/>
              </a:rPr>
              <a:t> </a:t>
            </a:r>
            <a:r>
              <a:rPr lang="fi-FI" sz="2800" i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/>
            </a:r>
            <a:br>
              <a:rPr lang="fi-FI" sz="2800" i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</a:br>
            <a:r>
              <a:rPr lang="fi-FI" sz="2800" dirty="0" smtClean="0">
                <a:latin typeface="Questa Sans" panose="02000000000000000000" pitchFamily="50" charset="0"/>
              </a:rPr>
              <a:t>Twitter: </a:t>
            </a:r>
            <a:r>
              <a:rPr lang="fi-FI" sz="2800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>@</a:t>
            </a:r>
            <a:r>
              <a:rPr lang="fi-FI" sz="2800" u="sng" dirty="0" err="1" smtClean="0">
                <a:solidFill>
                  <a:srgbClr val="0070C0"/>
                </a:solidFill>
                <a:latin typeface="Questa Sans" panose="02000000000000000000" pitchFamily="50" charset="0"/>
              </a:rPr>
              <a:t>eloholmamikko</a:t>
            </a:r>
            <a:endParaRPr lang="fi-FI" sz="2800" u="sng" dirty="0" smtClean="0">
              <a:solidFill>
                <a:srgbClr val="0070C0"/>
              </a:solidFill>
              <a:latin typeface="Questa Sans" panose="02000000000000000000" pitchFamily="50" charset="0"/>
            </a:endParaRPr>
          </a:p>
          <a:p>
            <a:pPr marL="0" lvl="1"/>
            <a:r>
              <a:rPr lang="fi-FI" sz="2800" i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  <a:t/>
            </a:r>
            <a:br>
              <a:rPr lang="fi-FI" sz="2800" i="1" u="sng" dirty="0" smtClean="0">
                <a:solidFill>
                  <a:srgbClr val="0070C0"/>
                </a:solidFill>
                <a:latin typeface="Questa Sans" panose="02000000000000000000" pitchFamily="50" charset="0"/>
              </a:rPr>
            </a:br>
            <a:endParaRPr lang="fi-FI" sz="2800" i="1" u="sng" dirty="0" smtClean="0">
              <a:solidFill>
                <a:srgbClr val="0070C0"/>
              </a:solidFill>
              <a:latin typeface="Questa Sans" panose="02000000000000000000" pitchFamily="50" charset="0"/>
            </a:endParaRPr>
          </a:p>
          <a:p>
            <a:pPr marL="0" lvl="1"/>
            <a:endParaRPr lang="fi-FI" sz="2800" i="1" u="sng" dirty="0">
              <a:solidFill>
                <a:srgbClr val="0070C0"/>
              </a:solidFill>
              <a:latin typeface="Questa Sans" panose="02000000000000000000" pitchFamily="50" charset="0"/>
            </a:endParaRPr>
          </a:p>
          <a:p>
            <a:pPr marL="0" lvl="1"/>
            <a:r>
              <a:rPr lang="fi-FI" sz="2800" dirty="0" smtClean="0">
                <a:latin typeface="Questa Sans" panose="02000000000000000000" pitchFamily="50" charset="0"/>
              </a:rPr>
              <a:t>2017 </a:t>
            </a:r>
            <a:r>
              <a:rPr lang="fi-FI" sz="2800" dirty="0" smtClean="0">
                <a:latin typeface="Questa Sans" panose="02000000000000000000" pitchFamily="50" charset="0"/>
              </a:rPr>
              <a:t>valmistunut Gradu:</a:t>
            </a:r>
            <a:br>
              <a:rPr lang="fi-FI" sz="2800" dirty="0" smtClean="0">
                <a:latin typeface="Questa Sans" panose="02000000000000000000" pitchFamily="50" charset="0"/>
              </a:rPr>
            </a:br>
            <a:endParaRPr lang="fi-FI" sz="2200" i="1" dirty="0" smtClean="0">
              <a:latin typeface="Questa Sans" panose="02000000000000000000" pitchFamily="50" charset="0"/>
            </a:endParaRPr>
          </a:p>
          <a:p>
            <a:pPr marL="0" lvl="1"/>
            <a:r>
              <a:rPr lang="fi-FI" sz="2200" i="1" dirty="0" smtClean="0">
                <a:latin typeface="Questa Sans" panose="02000000000000000000" pitchFamily="50" charset="0"/>
              </a:rPr>
              <a:t>”</a:t>
            </a:r>
            <a:r>
              <a:rPr lang="fi-FI" sz="2200" i="1" dirty="0" err="1" smtClean="0">
                <a:latin typeface="Questa Sans" panose="02000000000000000000" pitchFamily="50" charset="0"/>
              </a:rPr>
              <a:t>Digitalisaation</a:t>
            </a:r>
            <a:r>
              <a:rPr lang="fi-FI" sz="2200" i="1" dirty="0" smtClean="0">
                <a:latin typeface="Questa Sans" panose="02000000000000000000" pitchFamily="50" charset="0"/>
              </a:rPr>
              <a:t> lupauksien </a:t>
            </a:r>
          </a:p>
          <a:p>
            <a:pPr marL="0" lvl="1"/>
            <a:r>
              <a:rPr lang="fi-FI" sz="2200" i="1" dirty="0">
                <a:latin typeface="Questa Sans" panose="02000000000000000000" pitchFamily="50" charset="0"/>
              </a:rPr>
              <a:t>l</a:t>
            </a:r>
            <a:r>
              <a:rPr lang="fi-FI" sz="2200" i="1" dirty="0" smtClean="0">
                <a:latin typeface="Questa Sans" panose="02000000000000000000" pitchFamily="50" charset="0"/>
              </a:rPr>
              <a:t>unastajat? Lukiolaisten käsityksiä </a:t>
            </a:r>
          </a:p>
          <a:p>
            <a:pPr marL="0" lvl="1"/>
            <a:r>
              <a:rPr lang="fi-FI" sz="2200" i="1" dirty="0" smtClean="0">
                <a:latin typeface="Questa Sans" panose="02000000000000000000" pitchFamily="50" charset="0"/>
              </a:rPr>
              <a:t>ohjelmoinnista ja teknologisesta kehityksestä”</a:t>
            </a:r>
            <a:r>
              <a:rPr lang="fi-FI" sz="2800" i="1" u="sng" dirty="0">
                <a:solidFill>
                  <a:srgbClr val="0070C0"/>
                </a:solidFill>
              </a:rPr>
              <a:t/>
            </a:r>
            <a:br>
              <a:rPr lang="fi-FI" sz="2800" i="1" u="sng" dirty="0">
                <a:solidFill>
                  <a:srgbClr val="0070C0"/>
                </a:solidFill>
              </a:rPr>
            </a:br>
            <a:r>
              <a:rPr lang="fi-FI" sz="2800" i="1" u="sng" dirty="0">
                <a:solidFill>
                  <a:srgbClr val="0070C0"/>
                </a:solidFill>
              </a:rPr>
              <a:t/>
            </a:r>
            <a:br>
              <a:rPr lang="fi-FI" sz="2800" i="1" u="sng" dirty="0">
                <a:solidFill>
                  <a:srgbClr val="0070C0"/>
                </a:solidFill>
              </a:rPr>
            </a:br>
            <a:r>
              <a:rPr lang="fi-FI" sz="2800" i="1" dirty="0"/>
              <a:t>  </a:t>
            </a:r>
            <a:endParaRPr lang="en-US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18" y="1513502"/>
            <a:ext cx="2662307" cy="55287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1"/>
          <a:stretch/>
        </p:blipFill>
        <p:spPr>
          <a:xfrm>
            <a:off x="5597611" y="666165"/>
            <a:ext cx="5607682" cy="42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Hackit20150317_2487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-1" y="1785"/>
            <a:ext cx="12190414" cy="68528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21575" y="3263136"/>
            <a:ext cx="5276959" cy="2968454"/>
            <a:chOff x="6668655" y="4090366"/>
            <a:chExt cx="4362095" cy="2455571"/>
          </a:xfrm>
          <a:solidFill>
            <a:schemeClr val="bg1">
              <a:alpha val="60000"/>
            </a:schemeClr>
          </a:solidFill>
        </p:grpSpPr>
        <p:sp>
          <p:nvSpPr>
            <p:cNvPr id="5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8655" y="4584462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5400" b="1" dirty="0" smtClean="0"/>
                <a:t>Reunaehto 1: Oppijat</a:t>
              </a:r>
              <a:endParaRPr lang="fi-FI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/>
        </p:blipFill>
        <p:spPr>
          <a:xfrm>
            <a:off x="-3644" y="1785"/>
            <a:ext cx="12194058" cy="68544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flipH="1">
            <a:off x="5794806" y="1371600"/>
            <a:ext cx="6204069" cy="5295835"/>
            <a:chOff x="6598184" y="4415605"/>
            <a:chExt cx="4238407" cy="2455571"/>
          </a:xfrm>
          <a:solidFill>
            <a:schemeClr val="bg1">
              <a:alpha val="60000"/>
            </a:schemeClr>
          </a:solidFill>
        </p:grpSpPr>
        <p:sp>
          <p:nvSpPr>
            <p:cNvPr id="4" name="Rectangle 3"/>
            <p:cNvSpPr/>
            <p:nvPr/>
          </p:nvSpPr>
          <p:spPr>
            <a:xfrm rot="10800000">
              <a:off x="6598184" y="4415605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1943" y="5050316"/>
              <a:ext cx="3956387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800" b="1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Lähes</a:t>
              </a:r>
              <a:r>
                <a:rPr lang="en-US" sz="2800" b="1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kaikki</a:t>
              </a:r>
              <a:r>
                <a:rPr lang="en-US" sz="2800" b="1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innostuvat</a:t>
              </a:r>
              <a:r>
                <a:rPr lang="en-US" sz="2800" b="1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!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/>
              </a:r>
              <a:b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/>
              </a:r>
              <a:b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Motivaatio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voi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laskea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jos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: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/>
              </a:r>
              <a:b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-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Musertavan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tekninen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alku</a:t>
              </a:r>
              <a:r>
                <a:rPr lang="en-US" sz="2800" dirty="0">
                  <a:solidFill>
                    <a:srgbClr val="000000"/>
                  </a:solidFill>
                  <a:latin typeface="Questa Sans"/>
                  <a:cs typeface="Questa Sans"/>
                </a:rPr>
                <a:t/>
              </a:r>
              <a:br>
                <a:rPr lang="en-US" sz="2800" dirty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-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Konkretia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ja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luominen</a:t>
              </a:r>
              <a:r>
                <a:rPr lang="en-US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ei</a:t>
              </a:r>
              <a:r>
                <a:rPr lang="en-US" sz="2800" dirty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näköpiirissä</a:t>
              </a:r>
              <a:endParaRPr lang="en-US" sz="2800" dirty="0" smtClean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- Ei suoraa hyötyä tai linkkiä omaan tulevaisuuteen</a:t>
              </a:r>
              <a:endParaRPr lang="en-US" sz="2800" dirty="0" smtClean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2800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  <p:sp>
        <p:nvSpPr>
          <p:cNvPr id="8" name="Rectangle 3"/>
          <p:cNvSpPr/>
          <p:nvPr/>
        </p:nvSpPr>
        <p:spPr>
          <a:xfrm>
            <a:off x="190578" y="152331"/>
            <a:ext cx="5125803" cy="2969694"/>
          </a:xfrm>
          <a:custGeom>
            <a:avLst/>
            <a:gdLst>
              <a:gd name="connsiteX0" fmla="*/ 0 w 3853097"/>
              <a:gd name="connsiteY0" fmla="*/ 0 h 1814285"/>
              <a:gd name="connsiteX1" fmla="*/ 3853097 w 3853097"/>
              <a:gd name="connsiteY1" fmla="*/ 0 h 1814285"/>
              <a:gd name="connsiteX2" fmla="*/ 3853097 w 3853097"/>
              <a:gd name="connsiteY2" fmla="*/ 1814285 h 1814285"/>
              <a:gd name="connsiteX3" fmla="*/ 0 w 3853097"/>
              <a:gd name="connsiteY3" fmla="*/ 1814285 h 1814285"/>
              <a:gd name="connsiteX4" fmla="*/ 0 w 3853097"/>
              <a:gd name="connsiteY4" fmla="*/ 0 h 1814285"/>
              <a:gd name="connsiteX0" fmla="*/ 0 w 3853097"/>
              <a:gd name="connsiteY0" fmla="*/ 0 h 2699656"/>
              <a:gd name="connsiteX1" fmla="*/ 3853097 w 3853097"/>
              <a:gd name="connsiteY1" fmla="*/ 0 h 2699656"/>
              <a:gd name="connsiteX2" fmla="*/ 3853097 w 3853097"/>
              <a:gd name="connsiteY2" fmla="*/ 2699656 h 2699656"/>
              <a:gd name="connsiteX3" fmla="*/ 0 w 3853097"/>
              <a:gd name="connsiteY3" fmla="*/ 1814285 h 2699656"/>
              <a:gd name="connsiteX4" fmla="*/ 0 w 3853097"/>
              <a:gd name="connsiteY4" fmla="*/ 0 h 2699656"/>
              <a:gd name="connsiteX0" fmla="*/ 0 w 3853097"/>
              <a:gd name="connsiteY0" fmla="*/ 0 h 2376567"/>
              <a:gd name="connsiteX1" fmla="*/ 3853097 w 3853097"/>
              <a:gd name="connsiteY1" fmla="*/ 0 h 2376567"/>
              <a:gd name="connsiteX2" fmla="*/ 3853097 w 3853097"/>
              <a:gd name="connsiteY2" fmla="*/ 2376567 h 2376567"/>
              <a:gd name="connsiteX3" fmla="*/ 0 w 3853097"/>
              <a:gd name="connsiteY3" fmla="*/ 1814285 h 2376567"/>
              <a:gd name="connsiteX4" fmla="*/ 0 w 3853097"/>
              <a:gd name="connsiteY4" fmla="*/ 0 h 23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097" h="2376567">
                <a:moveTo>
                  <a:pt x="0" y="0"/>
                </a:moveTo>
                <a:lnTo>
                  <a:pt x="3853097" y="0"/>
                </a:lnTo>
                <a:lnTo>
                  <a:pt x="3853097" y="2376567"/>
                </a:lnTo>
                <a:lnTo>
                  <a:pt x="0" y="18142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 w="168275" cap="sq">
            <a:solidFill>
              <a:srgbClr val="F060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0" y="152331"/>
            <a:ext cx="4914879" cy="2088829"/>
          </a:xfrm>
          <a:prstGeom prst="rect">
            <a:avLst/>
          </a:prstGeom>
          <a:noFill/>
          <a:ln>
            <a:noFill/>
          </a:ln>
        </p:spPr>
        <p:txBody>
          <a:bodyPr wrap="square" lIns="35981" tIns="36557" rIns="35981" bIns="35981" rtlCol="0" anchor="ctr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400" dirty="0" err="1" smtClean="0">
                <a:solidFill>
                  <a:srgbClr val="000000"/>
                </a:solidFill>
                <a:latin typeface="Questa Sans"/>
                <a:cs typeface="Questa Sans"/>
              </a:rPr>
              <a:t>Opiskelijoiden</a:t>
            </a:r>
            <a:endParaRPr lang="en-US" sz="4400" dirty="0" smtClean="0">
              <a:solidFill>
                <a:srgbClr val="000000"/>
              </a:solidFill>
              <a:latin typeface="Questa Sans"/>
              <a:cs typeface="Questa Sans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4400" dirty="0" err="1" smtClean="0">
                <a:solidFill>
                  <a:srgbClr val="000000"/>
                </a:solidFill>
                <a:latin typeface="Questa Sans"/>
                <a:cs typeface="Questa Sans"/>
              </a:rPr>
              <a:t>Motivaatio</a:t>
            </a:r>
            <a:r>
              <a:rPr lang="en-US" sz="4400" dirty="0" smtClean="0">
                <a:solidFill>
                  <a:srgbClr val="000000"/>
                </a:solidFill>
                <a:latin typeface="Questa Sans"/>
                <a:cs typeface="Questa Sans"/>
              </a:rPr>
              <a:t>?</a:t>
            </a:r>
            <a:endParaRPr lang="en-US" sz="4400" dirty="0">
              <a:solidFill>
                <a:srgbClr val="000000"/>
              </a:solidFill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4117347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08-18 11.58.4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/>
        </p:blipFill>
        <p:spPr>
          <a:xfrm>
            <a:off x="0" y="-121783"/>
            <a:ext cx="12192000" cy="68544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07617" y="281716"/>
            <a:ext cx="5144414" cy="4635057"/>
            <a:chOff x="6792343" y="323565"/>
            <a:chExt cx="4245588" cy="2137569"/>
          </a:xfrm>
          <a:solidFill>
            <a:schemeClr val="bg1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4" name="Rectangle 3"/>
            <p:cNvSpPr/>
            <p:nvPr/>
          </p:nvSpPr>
          <p:spPr>
            <a:xfrm>
              <a:off x="6792343" y="323565"/>
              <a:ext cx="4238407" cy="2137569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8275" cap="sq">
              <a:solidFill>
                <a:srgbClr val="F06055"/>
              </a:solidFill>
              <a:miter lim="800000"/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3932" y="471614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3198" dirty="0" smtClean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3198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Diginatiiveja</a:t>
              </a:r>
              <a:r>
                <a:rPr lang="en-US" sz="3198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3198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vai</a:t>
              </a:r>
              <a:r>
                <a:rPr lang="en-US" sz="3198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 </a:t>
              </a:r>
              <a:r>
                <a:rPr lang="en-US" sz="3198" dirty="0" err="1" smtClean="0">
                  <a:solidFill>
                    <a:srgbClr val="000000"/>
                  </a:solidFill>
                  <a:latin typeface="Questa Sans"/>
                  <a:cs typeface="Questa Sans"/>
                </a:rPr>
                <a:t>somenatiiveja</a:t>
              </a:r>
              <a:r>
                <a:rPr lang="en-US" sz="3198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?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3198" dirty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3198" dirty="0" smtClean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3198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vs. 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fi-FI" sz="3198" dirty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fi-FI" sz="3198" dirty="0" smtClean="0">
                <a:solidFill>
                  <a:srgbClr val="000000"/>
                </a:solidFill>
                <a:latin typeface="Questa Sans"/>
                <a:cs typeface="Questa Sans"/>
              </a:endParaRP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3198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03" y="2319476"/>
            <a:ext cx="1040150" cy="104015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49" y="2319476"/>
            <a:ext cx="1129915" cy="11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2" y="3397551"/>
            <a:ext cx="6065285" cy="338212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2" y="130020"/>
            <a:ext cx="7125694" cy="326753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79" y="2113612"/>
            <a:ext cx="5945542" cy="3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28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>
          <a:xfrm>
            <a:off x="0" y="1786"/>
            <a:ext cx="12192000" cy="685284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32719" y="404445"/>
            <a:ext cx="5603385" cy="5171896"/>
          </a:xfrm>
          <a:prstGeom prst="wedgeRoundRectCallout">
            <a:avLst>
              <a:gd name="adj1" fmla="val 35141"/>
              <a:gd name="adj2" fmla="val 70417"/>
              <a:gd name="adj3" fmla="val 16667"/>
            </a:avLst>
          </a:prstGeom>
          <a:solidFill>
            <a:srgbClr val="F06055">
              <a:alpha val="91000"/>
            </a:srgb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1" fontAlgn="base"/>
            <a:endParaRPr lang="fi-FI" sz="3600" b="1" dirty="0" smtClean="0">
              <a:latin typeface="Questa Sans" panose="02000000000000000000" pitchFamily="50" charset="0"/>
            </a:endParaRPr>
          </a:p>
          <a:p>
            <a:pPr lvl="1" fontAlgn="base"/>
            <a:r>
              <a:rPr lang="fi-FI" sz="3600" b="1" dirty="0" smtClean="0">
                <a:latin typeface="Questa Sans" panose="02000000000000000000" pitchFamily="50" charset="0"/>
              </a:rPr>
              <a:t>Oma gradu:</a:t>
            </a:r>
            <a:br>
              <a:rPr lang="fi-FI" sz="3600" b="1" dirty="0" smtClean="0">
                <a:latin typeface="Questa Sans" panose="02000000000000000000" pitchFamily="50" charset="0"/>
              </a:rPr>
            </a:br>
            <a:r>
              <a:rPr lang="fi-FI" sz="3600" b="1" dirty="0" smtClean="0">
                <a:latin typeface="Questa Sans" panose="02000000000000000000" pitchFamily="50" charset="0"/>
              </a:rPr>
              <a:t/>
            </a:r>
            <a:br>
              <a:rPr lang="fi-FI" sz="3600" b="1" dirty="0" smtClean="0">
                <a:latin typeface="Questa Sans" panose="02000000000000000000" pitchFamily="50" charset="0"/>
              </a:rPr>
            </a:br>
            <a:r>
              <a:rPr lang="fi-FI" sz="3600" b="1" dirty="0" smtClean="0">
                <a:latin typeface="Questa Sans" panose="02000000000000000000" pitchFamily="50" charset="0"/>
              </a:rPr>
              <a:t>Huoli tulevaisuudesta</a:t>
            </a:r>
            <a:br>
              <a:rPr lang="fi-FI" sz="3600" b="1" dirty="0" smtClean="0">
                <a:latin typeface="Questa Sans" panose="02000000000000000000" pitchFamily="50" charset="0"/>
              </a:rPr>
            </a:br>
            <a:endParaRPr lang="fi-FI" sz="3600" b="1" dirty="0" smtClean="0">
              <a:latin typeface="Questa Sans" panose="02000000000000000000" pitchFamily="50" charset="0"/>
            </a:endParaRPr>
          </a:p>
          <a:p>
            <a:pPr lvl="1" fontAlgn="base"/>
            <a:r>
              <a:rPr lang="fi-FI" sz="3600" b="1" dirty="0" smtClean="0">
                <a:latin typeface="Questa Sans" panose="02000000000000000000" pitchFamily="50" charset="0"/>
              </a:rPr>
              <a:t>Vaikeus ymmärtää, mitä ohjelmointi on ja  mitä sillä voi tehdä</a:t>
            </a:r>
            <a:endParaRPr lang="fi-FI" sz="3600" b="1" dirty="0">
              <a:latin typeface="Questa Sans" panose="02000000000000000000" pitchFamily="50" charset="0"/>
            </a:endParaRPr>
          </a:p>
          <a:p>
            <a:pPr lvl="1" fontAlgn="base"/>
            <a:endParaRPr lang="fi-FI" sz="3600" b="1" dirty="0" smtClean="0">
              <a:latin typeface="Quest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3" y="3571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5248" y="191364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Tänään</a:t>
            </a:r>
            <a: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2789" y="191364"/>
            <a:ext cx="7221989" cy="3069812"/>
            <a:chOff x="-7529" y="172045"/>
            <a:chExt cx="7225751" cy="3071410"/>
          </a:xfrm>
        </p:grpSpPr>
        <p:grpSp>
          <p:nvGrpSpPr>
            <p:cNvPr id="15" name="Group 14"/>
            <p:cNvGrpSpPr/>
            <p:nvPr/>
          </p:nvGrpSpPr>
          <p:grpSpPr>
            <a:xfrm>
              <a:off x="-7529" y="1041224"/>
              <a:ext cx="3101143" cy="2202231"/>
              <a:chOff x="-587647" y="663052"/>
              <a:chExt cx="3101143" cy="220223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8686" y="663052"/>
                <a:ext cx="2294810" cy="22022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587647" y="91773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Mitä on opetusteknologia?</a:t>
                </a:r>
                <a:endParaRPr lang="fi-FI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25" y="1434368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814704" y="172045"/>
              <a:ext cx="3403518" cy="2095243"/>
              <a:chOff x="3074929" y="-206127"/>
              <a:chExt cx="3403518" cy="20952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06448" y="-206127"/>
                <a:ext cx="2107342" cy="20952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74929" y="116490"/>
                <a:ext cx="3403518" cy="358423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Kiinnostavia </a:t>
                </a:r>
                <a:r>
                  <a:rPr lang="fi-FI" dirty="0" err="1" smtClean="0"/>
                  <a:t>keissejä</a:t>
                </a:r>
                <a:r>
                  <a:rPr lang="fi-FI" dirty="0" smtClean="0"/>
                  <a:t>: Tech-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 ja 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-.</a:t>
                </a:r>
                <a:r>
                  <a:rPr lang="fi-FI" dirty="0" err="1" smtClean="0"/>
                  <a:t>tech</a:t>
                </a:r>
                <a:endParaRPr lang="fi-FI" dirty="0"/>
              </a:p>
            </p:txBody>
          </p:sp>
        </p:grpSp>
      </p:grpSp>
      <p:sp>
        <p:nvSpPr>
          <p:cNvPr id="19" name="Rectangle 11"/>
          <p:cNvSpPr/>
          <p:nvPr/>
        </p:nvSpPr>
        <p:spPr>
          <a:xfrm>
            <a:off x="8929761" y="4758507"/>
            <a:ext cx="2320132" cy="187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913534" y="4939518"/>
            <a:ext cx="3401746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1: </a:t>
            </a:r>
            <a:br>
              <a:rPr lang="fi-FI" dirty="0" smtClean="0"/>
            </a:br>
            <a:r>
              <a:rPr lang="fi-FI" dirty="0" smtClean="0"/>
              <a:t>Oppijat</a:t>
            </a:r>
            <a:endParaRPr lang="fi-FI" dirty="0"/>
          </a:p>
        </p:txBody>
      </p:sp>
      <p:sp>
        <p:nvSpPr>
          <p:cNvPr id="27" name="Rectangle 11"/>
          <p:cNvSpPr/>
          <p:nvPr/>
        </p:nvSpPr>
        <p:spPr>
          <a:xfrm>
            <a:off x="4878455" y="4758508"/>
            <a:ext cx="2562677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9" y="5459165"/>
            <a:ext cx="1039835" cy="1039835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4115133" y="4997913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2: Opettajat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2" y="5444909"/>
            <a:ext cx="978692" cy="9786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6" y="1062565"/>
            <a:ext cx="978396" cy="978396"/>
          </a:xfrm>
          <a:prstGeom prst="rect">
            <a:avLst/>
          </a:prstGeom>
        </p:spPr>
      </p:pic>
      <p:sp>
        <p:nvSpPr>
          <p:cNvPr id="34" name="Kaarinuoli oikealle 33"/>
          <p:cNvSpPr/>
          <p:nvPr/>
        </p:nvSpPr>
        <p:spPr>
          <a:xfrm rot="9011049" flipV="1">
            <a:off x="9423576" y="529641"/>
            <a:ext cx="1864443" cy="4132552"/>
          </a:xfrm>
          <a:prstGeom prst="curv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flipH="1">
            <a:off x="7669730" y="548088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10242860" flipH="1">
            <a:off x="4172032" y="1121226"/>
            <a:ext cx="1438495" cy="343754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 oikealle 29"/>
          <p:cNvSpPr/>
          <p:nvPr/>
        </p:nvSpPr>
        <p:spPr>
          <a:xfrm flipH="1">
            <a:off x="3790594" y="546201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11"/>
          <p:cNvSpPr/>
          <p:nvPr/>
        </p:nvSpPr>
        <p:spPr>
          <a:xfrm>
            <a:off x="1224962" y="4536269"/>
            <a:ext cx="2133614" cy="2057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9" y="5313724"/>
            <a:ext cx="1083063" cy="1083063"/>
          </a:xfrm>
          <a:prstGeom prst="rect">
            <a:avLst/>
          </a:prstGeom>
          <a:noFill/>
        </p:spPr>
      </p:pic>
      <p:sp>
        <p:nvSpPr>
          <p:cNvPr id="35" name="TextBox 8"/>
          <p:cNvSpPr txBox="1"/>
          <p:nvPr/>
        </p:nvSpPr>
        <p:spPr>
          <a:xfrm>
            <a:off x="323591" y="4779002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3: OPS </a:t>
            </a:r>
          </a:p>
          <a:p>
            <a:pPr lvl="2" algn="ctr" fontAlgn="base"/>
            <a:r>
              <a:rPr lang="fi-FI" dirty="0" smtClean="0"/>
              <a:t>ja rehtorit</a:t>
            </a:r>
            <a:endParaRPr lang="fi-FI" dirty="0"/>
          </a:p>
        </p:txBody>
      </p:sp>
      <p:sp>
        <p:nvSpPr>
          <p:cNvPr id="37" name="Nuoli oikealle 36"/>
          <p:cNvSpPr/>
          <p:nvPr/>
        </p:nvSpPr>
        <p:spPr>
          <a:xfrm rot="9361671" flipH="1">
            <a:off x="3591078" y="402523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11"/>
          <p:cNvSpPr/>
          <p:nvPr/>
        </p:nvSpPr>
        <p:spPr>
          <a:xfrm>
            <a:off x="4967103" y="2625090"/>
            <a:ext cx="2887670" cy="1684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8" y="2982654"/>
            <a:ext cx="1085024" cy="1085024"/>
          </a:xfrm>
          <a:prstGeom prst="rect">
            <a:avLst/>
          </a:prstGeom>
          <a:noFill/>
        </p:spPr>
      </p:pic>
      <p:sp>
        <p:nvSpPr>
          <p:cNvPr id="40" name="TextBox 8"/>
          <p:cNvSpPr txBox="1"/>
          <p:nvPr/>
        </p:nvSpPr>
        <p:spPr>
          <a:xfrm>
            <a:off x="4089379" y="3263831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Realiteetteja, tavoitteita ja </a:t>
            </a:r>
          </a:p>
          <a:p>
            <a:pPr lvl="2" algn="ctr" fontAlgn="base"/>
            <a:r>
              <a:rPr lang="fi-FI" dirty="0" smtClean="0"/>
              <a:t>ratkaisuja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97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9"/>
          <p:cNvPicPr preferRelativeResize="0"/>
          <p:nvPr/>
        </p:nvPicPr>
        <p:blipFill rotWithShape="1">
          <a:blip r:embed="rId2">
            <a:alphaModFix/>
          </a:blip>
          <a:srcRect b="15634"/>
          <a:stretch/>
        </p:blipFill>
        <p:spPr>
          <a:xfrm>
            <a:off x="0" y="-126235"/>
            <a:ext cx="12577800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56"/>
          <p:cNvSpPr txBox="1"/>
          <p:nvPr/>
        </p:nvSpPr>
        <p:spPr>
          <a:xfrm>
            <a:off x="9577302" y="4243005"/>
            <a:ext cx="1940702" cy="1823111"/>
          </a:xfrm>
          <a:prstGeom prst="rect">
            <a:avLst/>
          </a:prstGeom>
          <a:noFill/>
          <a:ln>
            <a:noFill/>
          </a:ln>
        </p:spPr>
        <p:txBody>
          <a:bodyPr lIns="38400" tIns="19200" rIns="38400" bIns="19200" anchor="ctr" anchorCtr="0">
            <a:noAutofit/>
          </a:bodyPr>
          <a:lstStyle/>
          <a:p>
            <a:pPr marL="0" lvl="2" indent="0" algn="ctr">
              <a:buSzPct val="100000"/>
              <a:buNone/>
            </a:pPr>
            <a:r>
              <a:rPr lang="fi-FI" sz="2400" dirty="0" smtClean="0">
                <a:latin typeface="Questa Sans" panose="02000000000000000000" pitchFamily="50" charset="0"/>
              </a:rPr>
              <a:t>Teema-opinnot!</a:t>
            </a:r>
            <a:endParaRPr lang="fi-FI" sz="2400" dirty="0"/>
          </a:p>
        </p:txBody>
      </p:sp>
      <p:sp>
        <p:nvSpPr>
          <p:cNvPr id="9" name="Rectangle 3"/>
          <p:cNvSpPr/>
          <p:nvPr/>
        </p:nvSpPr>
        <p:spPr>
          <a:xfrm rot="10800000">
            <a:off x="5953841" y="2758778"/>
            <a:ext cx="5127330" cy="2968454"/>
          </a:xfrm>
          <a:custGeom>
            <a:avLst/>
            <a:gdLst>
              <a:gd name="connsiteX0" fmla="*/ 0 w 3853097"/>
              <a:gd name="connsiteY0" fmla="*/ 0 h 1814285"/>
              <a:gd name="connsiteX1" fmla="*/ 3853097 w 3853097"/>
              <a:gd name="connsiteY1" fmla="*/ 0 h 1814285"/>
              <a:gd name="connsiteX2" fmla="*/ 3853097 w 3853097"/>
              <a:gd name="connsiteY2" fmla="*/ 1814285 h 1814285"/>
              <a:gd name="connsiteX3" fmla="*/ 0 w 3853097"/>
              <a:gd name="connsiteY3" fmla="*/ 1814285 h 1814285"/>
              <a:gd name="connsiteX4" fmla="*/ 0 w 3853097"/>
              <a:gd name="connsiteY4" fmla="*/ 0 h 1814285"/>
              <a:gd name="connsiteX0" fmla="*/ 0 w 3853097"/>
              <a:gd name="connsiteY0" fmla="*/ 0 h 2699656"/>
              <a:gd name="connsiteX1" fmla="*/ 3853097 w 3853097"/>
              <a:gd name="connsiteY1" fmla="*/ 0 h 2699656"/>
              <a:gd name="connsiteX2" fmla="*/ 3853097 w 3853097"/>
              <a:gd name="connsiteY2" fmla="*/ 2699656 h 2699656"/>
              <a:gd name="connsiteX3" fmla="*/ 0 w 3853097"/>
              <a:gd name="connsiteY3" fmla="*/ 1814285 h 2699656"/>
              <a:gd name="connsiteX4" fmla="*/ 0 w 3853097"/>
              <a:gd name="connsiteY4" fmla="*/ 0 h 2699656"/>
              <a:gd name="connsiteX0" fmla="*/ 0 w 3853097"/>
              <a:gd name="connsiteY0" fmla="*/ 0 h 2376567"/>
              <a:gd name="connsiteX1" fmla="*/ 3853097 w 3853097"/>
              <a:gd name="connsiteY1" fmla="*/ 0 h 2376567"/>
              <a:gd name="connsiteX2" fmla="*/ 3853097 w 3853097"/>
              <a:gd name="connsiteY2" fmla="*/ 2376567 h 2376567"/>
              <a:gd name="connsiteX3" fmla="*/ 0 w 3853097"/>
              <a:gd name="connsiteY3" fmla="*/ 1814285 h 2376567"/>
              <a:gd name="connsiteX4" fmla="*/ 0 w 3853097"/>
              <a:gd name="connsiteY4" fmla="*/ 0 h 23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097" h="2376567">
                <a:moveTo>
                  <a:pt x="0" y="0"/>
                </a:moveTo>
                <a:lnTo>
                  <a:pt x="3853097" y="0"/>
                </a:lnTo>
                <a:lnTo>
                  <a:pt x="3853097" y="2376567"/>
                </a:lnTo>
                <a:lnTo>
                  <a:pt x="0" y="18142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168275" cap="sq">
            <a:solidFill>
              <a:srgbClr val="F060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804212" y="3356073"/>
            <a:ext cx="4916343" cy="2087957"/>
          </a:xfrm>
          <a:prstGeom prst="rect">
            <a:avLst/>
          </a:prstGeom>
          <a:noFill/>
          <a:ln>
            <a:noFill/>
          </a:ln>
        </p:spPr>
        <p:txBody>
          <a:bodyPr wrap="square" lIns="35981" tIns="36557" rIns="35981" bIns="35981" rtlCol="0" anchor="ctr">
            <a:noAutofit/>
          </a:bodyPr>
          <a:lstStyle/>
          <a:p>
            <a:pPr lvl="1" fontAlgn="base"/>
            <a:r>
              <a:rPr lang="fi-FI" sz="5400" b="1" dirty="0" smtClean="0"/>
              <a:t>Reunaehto </a:t>
            </a:r>
            <a:r>
              <a:rPr lang="fi-FI" sz="5400" b="1" dirty="0"/>
              <a:t>2</a:t>
            </a:r>
            <a:r>
              <a:rPr lang="fi-FI" sz="5400" b="1" dirty="0" smtClean="0"/>
              <a:t>:</a:t>
            </a:r>
            <a:br>
              <a:rPr lang="fi-FI" sz="5400" b="1" dirty="0" smtClean="0"/>
            </a:br>
            <a:r>
              <a:rPr lang="fi-FI" sz="5400" b="1" dirty="0" smtClean="0"/>
              <a:t>OPS ja rehtorit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825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81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35"/>
          <a:stretch/>
        </p:blipFill>
        <p:spPr>
          <a:xfrm>
            <a:off x="14507" y="4959"/>
            <a:ext cx="12194947" cy="6851257"/>
          </a:xfrm>
          <a:prstGeom prst="rect">
            <a:avLst/>
          </a:prstGeom>
        </p:spPr>
      </p:pic>
      <p:sp>
        <p:nvSpPr>
          <p:cNvPr id="13" name="Rectangle 3"/>
          <p:cNvSpPr/>
          <p:nvPr/>
        </p:nvSpPr>
        <p:spPr>
          <a:xfrm rot="10800000">
            <a:off x="210066" y="0"/>
            <a:ext cx="5733535" cy="6541477"/>
          </a:xfrm>
          <a:custGeom>
            <a:avLst/>
            <a:gdLst>
              <a:gd name="connsiteX0" fmla="*/ 0 w 3853097"/>
              <a:gd name="connsiteY0" fmla="*/ 0 h 1814285"/>
              <a:gd name="connsiteX1" fmla="*/ 3853097 w 3853097"/>
              <a:gd name="connsiteY1" fmla="*/ 0 h 1814285"/>
              <a:gd name="connsiteX2" fmla="*/ 3853097 w 3853097"/>
              <a:gd name="connsiteY2" fmla="*/ 1814285 h 1814285"/>
              <a:gd name="connsiteX3" fmla="*/ 0 w 3853097"/>
              <a:gd name="connsiteY3" fmla="*/ 1814285 h 1814285"/>
              <a:gd name="connsiteX4" fmla="*/ 0 w 3853097"/>
              <a:gd name="connsiteY4" fmla="*/ 0 h 1814285"/>
              <a:gd name="connsiteX0" fmla="*/ 0 w 3853097"/>
              <a:gd name="connsiteY0" fmla="*/ 0 h 2699656"/>
              <a:gd name="connsiteX1" fmla="*/ 3853097 w 3853097"/>
              <a:gd name="connsiteY1" fmla="*/ 0 h 2699656"/>
              <a:gd name="connsiteX2" fmla="*/ 3853097 w 3853097"/>
              <a:gd name="connsiteY2" fmla="*/ 2699656 h 2699656"/>
              <a:gd name="connsiteX3" fmla="*/ 0 w 3853097"/>
              <a:gd name="connsiteY3" fmla="*/ 1814285 h 2699656"/>
              <a:gd name="connsiteX4" fmla="*/ 0 w 3853097"/>
              <a:gd name="connsiteY4" fmla="*/ 0 h 2699656"/>
              <a:gd name="connsiteX0" fmla="*/ 0 w 3853097"/>
              <a:gd name="connsiteY0" fmla="*/ 0 h 2376567"/>
              <a:gd name="connsiteX1" fmla="*/ 3853097 w 3853097"/>
              <a:gd name="connsiteY1" fmla="*/ 0 h 2376567"/>
              <a:gd name="connsiteX2" fmla="*/ 3853097 w 3853097"/>
              <a:gd name="connsiteY2" fmla="*/ 2376567 h 2376567"/>
              <a:gd name="connsiteX3" fmla="*/ 0 w 3853097"/>
              <a:gd name="connsiteY3" fmla="*/ 1814285 h 2376567"/>
              <a:gd name="connsiteX4" fmla="*/ 0 w 3853097"/>
              <a:gd name="connsiteY4" fmla="*/ 0 h 23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097" h="2376567">
                <a:moveTo>
                  <a:pt x="0" y="0"/>
                </a:moveTo>
                <a:lnTo>
                  <a:pt x="3853097" y="0"/>
                </a:lnTo>
                <a:lnTo>
                  <a:pt x="3853097" y="2376567"/>
                </a:lnTo>
                <a:lnTo>
                  <a:pt x="0" y="18142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68275" cap="sq">
            <a:solidFill>
              <a:srgbClr val="F060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7" y="1717773"/>
            <a:ext cx="4509571" cy="4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2" y="234779"/>
            <a:ext cx="10477097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67440" y="931653"/>
            <a:ext cx="4358555" cy="451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OPS tukee </a:t>
            </a:r>
          </a:p>
          <a:p>
            <a:pPr marL="0" lvl="1"/>
            <a:r>
              <a:rPr lang="fi-FI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teknologiaopetusta ja tarjontaahan riittää.</a:t>
            </a:r>
          </a:p>
          <a:p>
            <a:pPr marL="0" lvl="1"/>
            <a:endParaRPr lang="fi-FI" sz="40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marL="0" lvl="1"/>
            <a:r>
              <a:rPr lang="fi-FI" sz="4000" dirty="0">
                <a:solidFill>
                  <a:srgbClr val="F06055"/>
                </a:solidFill>
                <a:latin typeface="Questa Sans"/>
                <a:cs typeface="Questa Sans"/>
              </a:rPr>
              <a:t>M</a:t>
            </a:r>
            <a:r>
              <a:rPr lang="fi-FI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ikä on suurin haaste </a:t>
            </a:r>
            <a:r>
              <a:rPr lang="fi-FI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ohjelmoinnin tuomisessa </a:t>
            </a:r>
            <a:r>
              <a:rPr lang="fi-FI" sz="4000" dirty="0" smtClean="0">
                <a:solidFill>
                  <a:srgbClr val="F06055"/>
                </a:solidFill>
                <a:latin typeface="Questa Sans"/>
                <a:cs typeface="Questa Sans"/>
              </a:rPr>
              <a:t>kouluun?</a:t>
            </a:r>
            <a:endParaRPr lang="en-US" sz="16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12290" name="Picture 2" descr="https://studio.mehackit.org/asset-v1:Mehackit+Arduino+2015_1+type@asset+block@IMG_4108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3562"/>
          <a:stretch/>
        </p:blipFill>
        <p:spPr bwMode="auto">
          <a:xfrm rot="5400000">
            <a:off x="5998387" y="1288957"/>
            <a:ext cx="5239076" cy="40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30356" y="22346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20" y="71169"/>
            <a:ext cx="9899982" cy="151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8385" tIns="19192" rIns="38385" bIns="19192" rtlCol="0" anchor="ctr">
            <a:spAutoFit/>
          </a:bodyPr>
          <a:lstStyle/>
          <a:p>
            <a:pPr marL="0" lvl="1"/>
            <a:r>
              <a:rPr lang="en-US" sz="3198" dirty="0" err="1" smtClean="0">
                <a:latin typeface="Questa Sans"/>
                <a:cs typeface="Questa Sans"/>
              </a:rPr>
              <a:t>Esteitä</a:t>
            </a:r>
            <a:r>
              <a:rPr lang="en-US" sz="3198" dirty="0" smtClean="0"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latin typeface="Questa Sans"/>
                <a:cs typeface="Questa Sans"/>
              </a:rPr>
              <a:t>ohjelmoinnin</a:t>
            </a:r>
            <a:r>
              <a:rPr lang="en-US" sz="3198" dirty="0" smtClean="0"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latin typeface="Questa Sans"/>
                <a:cs typeface="Questa Sans"/>
              </a:rPr>
              <a:t>tuomiselle</a:t>
            </a:r>
            <a:r>
              <a:rPr lang="en-US" sz="3198" dirty="0" smtClean="0"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latin typeface="Questa Sans"/>
                <a:cs typeface="Questa Sans"/>
              </a:rPr>
              <a:t>kouluun</a:t>
            </a:r>
            <a:r>
              <a:rPr lang="en-US" sz="3198" dirty="0" smtClean="0">
                <a:latin typeface="Questa Sans"/>
                <a:cs typeface="Questa Sans"/>
              </a:rPr>
              <a:t>?</a:t>
            </a:r>
          </a:p>
          <a:p>
            <a:pPr marL="0" lvl="1"/>
            <a: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		</a:t>
            </a:r>
            <a:r>
              <a:rPr lang="en-US" sz="3198" u="sng" dirty="0" smtClean="0">
                <a:solidFill>
                  <a:srgbClr val="0070C0"/>
                </a:solidFill>
                <a:latin typeface="Questa Sans"/>
                <a:cs typeface="Questa Sans"/>
              </a:rPr>
              <a:t>https</a:t>
            </a:r>
            <a:r>
              <a:rPr lang="en-US" sz="3198" u="sng" dirty="0">
                <a:solidFill>
                  <a:srgbClr val="0070C0"/>
                </a:solidFill>
                <a:latin typeface="Questa Sans"/>
                <a:cs typeface="Questa Sans"/>
              </a:rPr>
              <a:t>://flinga.fi/s/DUDQC8</a:t>
            </a:r>
            <a:endParaRPr lang="en-US" sz="2399" u="sng" dirty="0">
              <a:solidFill>
                <a:srgbClr val="0070C0"/>
              </a:solidFill>
              <a:latin typeface="Questa Sans"/>
              <a:cs typeface="Questa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558442" y="2223453"/>
            <a:ext cx="3593150" cy="1709413"/>
            <a:chOff x="-1081525" y="1154980"/>
            <a:chExt cx="3595022" cy="1710303"/>
          </a:xfrm>
        </p:grpSpPr>
        <p:sp>
          <p:nvSpPr>
            <p:cNvPr id="11" name="Rectangle 10"/>
            <p:cNvSpPr/>
            <p:nvPr/>
          </p:nvSpPr>
          <p:spPr>
            <a:xfrm>
              <a:off x="148876" y="1154980"/>
              <a:ext cx="2364621" cy="17103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081525" y="1734548"/>
              <a:ext cx="2986551" cy="237249"/>
            </a:xfrm>
            <a:prstGeom prst="rect">
              <a:avLst/>
            </a:prstGeom>
            <a:noFill/>
          </p:spPr>
          <p:txBody>
            <a:bodyPr wrap="square" lIns="38385" tIns="19192" rIns="38385" bIns="19192" rtlCol="0" anchor="ctr">
              <a:noAutofit/>
            </a:bodyPr>
            <a:lstStyle/>
            <a:p>
              <a:pPr lvl="2" algn="ctr" fontAlgn="base"/>
              <a:r>
                <a:rPr lang="fi-FI" sz="2000" dirty="0" smtClean="0"/>
                <a:t>Aika</a:t>
              </a:r>
              <a:endParaRPr lang="fi-FI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56" y="1553815"/>
              <a:ext cx="886119" cy="886120"/>
            </a:xfrm>
            <a:prstGeom prst="rect">
              <a:avLst/>
            </a:prstGeom>
            <a:noFill/>
          </p:spPr>
        </p:pic>
      </p:grpSp>
      <p:sp>
        <p:nvSpPr>
          <p:cNvPr id="18" name="Rectangle 17"/>
          <p:cNvSpPr/>
          <p:nvPr/>
        </p:nvSpPr>
        <p:spPr>
          <a:xfrm>
            <a:off x="6406955" y="2202894"/>
            <a:ext cx="2293442" cy="1720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5008" y="1717223"/>
            <a:ext cx="3833714" cy="223928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endParaRPr lang="fi-FI" dirty="0"/>
          </a:p>
        </p:txBody>
      </p:sp>
      <p:sp>
        <p:nvSpPr>
          <p:cNvPr id="19" name="Rectangle 11"/>
          <p:cNvSpPr/>
          <p:nvPr/>
        </p:nvSpPr>
        <p:spPr>
          <a:xfrm>
            <a:off x="6285520" y="4460743"/>
            <a:ext cx="2320132" cy="187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269293" y="4641754"/>
            <a:ext cx="3401746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Vaatisi täydennys</a:t>
            </a:r>
          </a:p>
          <a:p>
            <a:pPr lvl="2" algn="ctr" fontAlgn="base"/>
            <a:r>
              <a:rPr lang="fi-FI" dirty="0" smtClean="0"/>
              <a:t>koulutusta</a:t>
            </a:r>
            <a:endParaRPr lang="fi-FI" dirty="0"/>
          </a:p>
        </p:txBody>
      </p:sp>
      <p:sp>
        <p:nvSpPr>
          <p:cNvPr id="27" name="Rectangle 11"/>
          <p:cNvSpPr/>
          <p:nvPr/>
        </p:nvSpPr>
        <p:spPr>
          <a:xfrm>
            <a:off x="3449453" y="4460744"/>
            <a:ext cx="2292816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2558385" y="4672251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err="1" smtClean="0"/>
              <a:t>Digihype</a:t>
            </a:r>
            <a:r>
              <a:rPr lang="fi-FI" dirty="0" smtClean="0"/>
              <a:t> on ohimenevää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51" y="5147145"/>
            <a:ext cx="978692" cy="978692"/>
          </a:xfrm>
          <a:prstGeom prst="rect">
            <a:avLst/>
          </a:prstGeom>
        </p:spPr>
      </p:pic>
      <p:sp>
        <p:nvSpPr>
          <p:cNvPr id="42" name="Rectangle 10"/>
          <p:cNvSpPr/>
          <p:nvPr/>
        </p:nvSpPr>
        <p:spPr>
          <a:xfrm>
            <a:off x="3514188" y="2202894"/>
            <a:ext cx="2293615" cy="170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214654" y="2782160"/>
            <a:ext cx="2984996" cy="237126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sz="2000" dirty="0" smtClean="0"/>
              <a:t>Raha</a:t>
            </a:r>
            <a:endParaRPr lang="fi-FI" sz="2000" dirty="0"/>
          </a:p>
        </p:txBody>
      </p:sp>
      <p:pic>
        <p:nvPicPr>
          <p:cNvPr id="4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41" y="5180149"/>
            <a:ext cx="885658" cy="885659"/>
          </a:xfrm>
          <a:prstGeom prst="rect">
            <a:avLst/>
          </a:prstGeom>
          <a:noFill/>
        </p:spPr>
      </p:pic>
      <p:sp>
        <p:nvSpPr>
          <p:cNvPr id="45" name="TextBox 4"/>
          <p:cNvSpPr txBox="1"/>
          <p:nvPr/>
        </p:nvSpPr>
        <p:spPr>
          <a:xfrm>
            <a:off x="5598420" y="2441350"/>
            <a:ext cx="2984996" cy="237126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Muut asiat prioriteettina</a:t>
            </a:r>
            <a:endParaRPr lang="fi-FI" dirty="0"/>
          </a:p>
        </p:txBody>
      </p:sp>
      <p:sp>
        <p:nvSpPr>
          <p:cNvPr id="47" name="Rectangle 11"/>
          <p:cNvSpPr/>
          <p:nvPr/>
        </p:nvSpPr>
        <p:spPr>
          <a:xfrm>
            <a:off x="671317" y="4417586"/>
            <a:ext cx="2297855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51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42" y="4976358"/>
            <a:ext cx="1039835" cy="1039835"/>
          </a:xfrm>
          <a:prstGeom prst="rect">
            <a:avLst/>
          </a:prstGeom>
          <a:noFill/>
        </p:spPr>
      </p:pic>
      <p:sp>
        <p:nvSpPr>
          <p:cNvPr id="52" name="TextBox 8"/>
          <p:cNvSpPr txBox="1"/>
          <p:nvPr/>
        </p:nvSpPr>
        <p:spPr>
          <a:xfrm>
            <a:off x="-161388" y="4885480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fontAlgn="base"/>
            <a:r>
              <a:rPr lang="fi-FI" dirty="0" smtClean="0"/>
              <a:t>Vaikea löytää koulun arkeen sopivaa ratkaisua</a:t>
            </a:r>
            <a:endParaRPr lang="fi-FI" dirty="0"/>
          </a:p>
        </p:txBody>
      </p:sp>
      <p:sp>
        <p:nvSpPr>
          <p:cNvPr id="53" name="Rectangle 17"/>
          <p:cNvSpPr/>
          <p:nvPr/>
        </p:nvSpPr>
        <p:spPr>
          <a:xfrm>
            <a:off x="9256456" y="2202894"/>
            <a:ext cx="2293442" cy="1735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8455809" y="2441350"/>
            <a:ext cx="2984996" cy="237126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Vaikea innostaa opettajia</a:t>
            </a:r>
            <a:endParaRPr lang="fi-FI" dirty="0"/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31" y="2896173"/>
            <a:ext cx="885658" cy="885659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1" y="2599789"/>
            <a:ext cx="885484" cy="891548"/>
          </a:xfrm>
          <a:prstGeom prst="rect">
            <a:avLst/>
          </a:prstGeom>
        </p:spPr>
      </p:pic>
      <p:pic>
        <p:nvPicPr>
          <p:cNvPr id="56" name="Kuva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18" y="2800714"/>
            <a:ext cx="978692" cy="978692"/>
          </a:xfrm>
          <a:prstGeom prst="rect">
            <a:avLst/>
          </a:prstGeom>
        </p:spPr>
      </p:pic>
      <p:sp>
        <p:nvSpPr>
          <p:cNvPr id="57" name="Rectangle 11"/>
          <p:cNvSpPr/>
          <p:nvPr/>
        </p:nvSpPr>
        <p:spPr>
          <a:xfrm>
            <a:off x="9252043" y="4417586"/>
            <a:ext cx="2297855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70" y="4941557"/>
            <a:ext cx="1039835" cy="1039835"/>
          </a:xfrm>
          <a:prstGeom prst="rect">
            <a:avLst/>
          </a:prstGeom>
          <a:noFill/>
        </p:spPr>
      </p:pic>
      <p:sp>
        <p:nvSpPr>
          <p:cNvPr id="59" name="TextBox 8"/>
          <p:cNvSpPr txBox="1"/>
          <p:nvPr/>
        </p:nvSpPr>
        <p:spPr>
          <a:xfrm>
            <a:off x="8605652" y="4757559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fontAlgn="base"/>
            <a:r>
              <a:rPr lang="fi-FI" dirty="0" smtClean="0"/>
              <a:t>Esteitä ei</a:t>
            </a:r>
            <a:br>
              <a:rPr lang="fi-FI" dirty="0" smtClean="0"/>
            </a:br>
            <a:r>
              <a:rPr lang="fi-FI" dirty="0" smtClean="0"/>
              <a:t> ole!!!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4"/>
          <a:stretch/>
        </p:blipFill>
        <p:spPr>
          <a:xfrm>
            <a:off x="0" y="3570"/>
            <a:ext cx="12190414" cy="68544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96835" y="600593"/>
            <a:ext cx="6447902" cy="4575255"/>
            <a:chOff x="6792343" y="316652"/>
            <a:chExt cx="4406297" cy="2455571"/>
          </a:xfrm>
          <a:solidFill>
            <a:schemeClr val="bg1">
              <a:alpha val="56000"/>
            </a:schemeClr>
          </a:solidFill>
        </p:grpSpPr>
        <p:sp>
          <p:nvSpPr>
            <p:cNvPr id="5" name="Rectangle 3"/>
            <p:cNvSpPr/>
            <p:nvPr/>
          </p:nvSpPr>
          <p:spPr>
            <a:xfrm>
              <a:off x="6792343" y="316652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34641" y="540341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marL="0" lvl="1"/>
              <a:r>
                <a:rPr lang="fi-FI" sz="2800" i="1" dirty="0" smtClean="0"/>
                <a:t>Haaste: </a:t>
              </a:r>
              <a:r>
                <a:rPr lang="fi-FI" sz="2800" i="1" dirty="0" err="1" smtClean="0"/>
                <a:t>Somewallille</a:t>
              </a:r>
              <a:r>
                <a:rPr lang="fi-FI" sz="2800" i="1" dirty="0" smtClean="0"/>
                <a:t> ideoita </a:t>
              </a:r>
              <a:r>
                <a:rPr lang="fi-FI" sz="2800" i="1" dirty="0"/>
                <a:t>e</a:t>
              </a:r>
              <a:r>
                <a:rPr lang="fi-FI" sz="2800" i="1" dirty="0" smtClean="0"/>
                <a:t>sityksen aikana!</a:t>
              </a:r>
              <a:r>
                <a:rPr lang="fi-FI" sz="2800" i="1" dirty="0"/>
                <a:t/>
              </a:r>
              <a:br>
                <a:rPr lang="fi-FI" sz="2800" i="1" dirty="0"/>
              </a:br>
              <a:r>
                <a:rPr lang="fi-FI" sz="2800" i="1" dirty="0"/>
                <a:t/>
              </a:r>
              <a:br>
                <a:rPr lang="fi-FI" sz="2800" i="1" dirty="0"/>
              </a:br>
              <a:r>
                <a:rPr lang="fi-FI" sz="2800" i="1" dirty="0" err="1"/>
                <a:t>hästägeillä</a:t>
              </a:r>
              <a:r>
                <a:rPr lang="fi-FI" sz="2800" i="1" dirty="0"/>
                <a:t> #rehtori #</a:t>
              </a:r>
              <a:r>
                <a:rPr lang="fi-FI" sz="2800" i="1" dirty="0" err="1"/>
                <a:t>surefire</a:t>
              </a:r>
              <a:r>
                <a:rPr lang="fi-FI" sz="2800" i="1" dirty="0"/>
                <a:t> #</a:t>
              </a:r>
              <a:r>
                <a:rPr lang="fi-FI" sz="2800" i="1" dirty="0" err="1" smtClean="0"/>
                <a:t>johtajaonmedia</a:t>
              </a:r>
              <a:r>
                <a:rPr lang="fi-FI" sz="2800" i="1" dirty="0" smtClean="0"/>
                <a:t/>
              </a:r>
              <a:br>
                <a:rPr lang="fi-FI" sz="2800" i="1" dirty="0" smtClean="0"/>
              </a:br>
              <a:r>
                <a:rPr lang="fi-FI" sz="2800" i="1" dirty="0" smtClean="0"/>
                <a:t>#</a:t>
              </a:r>
              <a:r>
                <a:rPr lang="fi-FI" sz="2800" i="1" dirty="0" err="1" smtClean="0"/>
                <a:t>opetusjateknologia</a:t>
              </a:r>
              <a:endParaRPr lang="fi-FI" sz="2800" i="1" dirty="0"/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en-US" sz="3198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9"/>
          <p:cNvPicPr preferRelativeResize="0"/>
          <p:nvPr/>
        </p:nvPicPr>
        <p:blipFill rotWithShape="1">
          <a:blip r:embed="rId2">
            <a:alphaModFix/>
          </a:blip>
          <a:srcRect b="15634"/>
          <a:stretch/>
        </p:blipFill>
        <p:spPr>
          <a:xfrm>
            <a:off x="0" y="-126235"/>
            <a:ext cx="12577800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56"/>
          <p:cNvSpPr txBox="1"/>
          <p:nvPr/>
        </p:nvSpPr>
        <p:spPr>
          <a:xfrm>
            <a:off x="9577302" y="4243005"/>
            <a:ext cx="1940702" cy="1823111"/>
          </a:xfrm>
          <a:prstGeom prst="rect">
            <a:avLst/>
          </a:prstGeom>
          <a:noFill/>
          <a:ln>
            <a:noFill/>
          </a:ln>
        </p:spPr>
        <p:txBody>
          <a:bodyPr lIns="38400" tIns="19200" rIns="38400" bIns="19200" anchor="ctr" anchorCtr="0">
            <a:noAutofit/>
          </a:bodyPr>
          <a:lstStyle/>
          <a:p>
            <a:pPr marL="0" lvl="2" indent="0" algn="ctr">
              <a:buSzPct val="100000"/>
              <a:buNone/>
            </a:pPr>
            <a:r>
              <a:rPr lang="fi-FI" sz="2400" dirty="0" smtClean="0">
                <a:latin typeface="Questa Sans" panose="02000000000000000000" pitchFamily="50" charset="0"/>
              </a:rPr>
              <a:t>Teema-opinnot!</a:t>
            </a:r>
            <a:endParaRPr lang="fi-FI" sz="2400" dirty="0"/>
          </a:p>
        </p:txBody>
      </p:sp>
      <p:sp>
        <p:nvSpPr>
          <p:cNvPr id="9" name="Rectangle 3"/>
          <p:cNvSpPr/>
          <p:nvPr/>
        </p:nvSpPr>
        <p:spPr>
          <a:xfrm rot="10800000">
            <a:off x="5953841" y="2758778"/>
            <a:ext cx="5127330" cy="2968454"/>
          </a:xfrm>
          <a:custGeom>
            <a:avLst/>
            <a:gdLst>
              <a:gd name="connsiteX0" fmla="*/ 0 w 3853097"/>
              <a:gd name="connsiteY0" fmla="*/ 0 h 1814285"/>
              <a:gd name="connsiteX1" fmla="*/ 3853097 w 3853097"/>
              <a:gd name="connsiteY1" fmla="*/ 0 h 1814285"/>
              <a:gd name="connsiteX2" fmla="*/ 3853097 w 3853097"/>
              <a:gd name="connsiteY2" fmla="*/ 1814285 h 1814285"/>
              <a:gd name="connsiteX3" fmla="*/ 0 w 3853097"/>
              <a:gd name="connsiteY3" fmla="*/ 1814285 h 1814285"/>
              <a:gd name="connsiteX4" fmla="*/ 0 w 3853097"/>
              <a:gd name="connsiteY4" fmla="*/ 0 h 1814285"/>
              <a:gd name="connsiteX0" fmla="*/ 0 w 3853097"/>
              <a:gd name="connsiteY0" fmla="*/ 0 h 2699656"/>
              <a:gd name="connsiteX1" fmla="*/ 3853097 w 3853097"/>
              <a:gd name="connsiteY1" fmla="*/ 0 h 2699656"/>
              <a:gd name="connsiteX2" fmla="*/ 3853097 w 3853097"/>
              <a:gd name="connsiteY2" fmla="*/ 2699656 h 2699656"/>
              <a:gd name="connsiteX3" fmla="*/ 0 w 3853097"/>
              <a:gd name="connsiteY3" fmla="*/ 1814285 h 2699656"/>
              <a:gd name="connsiteX4" fmla="*/ 0 w 3853097"/>
              <a:gd name="connsiteY4" fmla="*/ 0 h 2699656"/>
              <a:gd name="connsiteX0" fmla="*/ 0 w 3853097"/>
              <a:gd name="connsiteY0" fmla="*/ 0 h 2376567"/>
              <a:gd name="connsiteX1" fmla="*/ 3853097 w 3853097"/>
              <a:gd name="connsiteY1" fmla="*/ 0 h 2376567"/>
              <a:gd name="connsiteX2" fmla="*/ 3853097 w 3853097"/>
              <a:gd name="connsiteY2" fmla="*/ 2376567 h 2376567"/>
              <a:gd name="connsiteX3" fmla="*/ 0 w 3853097"/>
              <a:gd name="connsiteY3" fmla="*/ 1814285 h 2376567"/>
              <a:gd name="connsiteX4" fmla="*/ 0 w 3853097"/>
              <a:gd name="connsiteY4" fmla="*/ 0 h 23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097" h="2376567">
                <a:moveTo>
                  <a:pt x="0" y="0"/>
                </a:moveTo>
                <a:lnTo>
                  <a:pt x="3853097" y="0"/>
                </a:lnTo>
                <a:lnTo>
                  <a:pt x="3853097" y="2376567"/>
                </a:lnTo>
                <a:lnTo>
                  <a:pt x="0" y="18142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168275" cap="sq">
            <a:solidFill>
              <a:srgbClr val="F060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804212" y="3356073"/>
            <a:ext cx="4916343" cy="2087957"/>
          </a:xfrm>
          <a:prstGeom prst="rect">
            <a:avLst/>
          </a:prstGeom>
          <a:noFill/>
          <a:ln>
            <a:noFill/>
          </a:ln>
        </p:spPr>
        <p:txBody>
          <a:bodyPr wrap="square" lIns="35981" tIns="36557" rIns="35981" bIns="35981" rtlCol="0" anchor="ctr">
            <a:noAutofit/>
          </a:bodyPr>
          <a:lstStyle/>
          <a:p>
            <a:pPr lvl="1" fontAlgn="base"/>
            <a:r>
              <a:rPr lang="fi-FI" sz="5400" b="1" dirty="0" smtClean="0"/>
              <a:t>Reunaehto 3:</a:t>
            </a:r>
            <a:br>
              <a:rPr lang="fi-FI" sz="5400" b="1" dirty="0" smtClean="0"/>
            </a:br>
            <a:r>
              <a:rPr lang="fi-FI" sz="5400" b="1" dirty="0" smtClean="0"/>
              <a:t>Opettajat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4015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-2143594" y="1396935"/>
            <a:ext cx="9840901" cy="777423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4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Viesti</a:t>
            </a:r>
            <a:r>
              <a:rPr lang="en-US" sz="4800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4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opettajilta</a:t>
            </a:r>
            <a:endParaRPr lang="en-US" sz="4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547668" y="2174358"/>
            <a:ext cx="9840901" cy="2931859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Questa Sans"/>
                <a:cs typeface="Questa Sans"/>
              </a:rPr>
              <a:t>Intoa</a:t>
            </a:r>
            <a:r>
              <a:rPr lang="en-US" sz="2600" dirty="0" smtClean="0">
                <a:latin typeface="Questa Sans"/>
                <a:cs typeface="Questa Sans"/>
              </a:rPr>
              <a:t> on! </a:t>
            </a:r>
          </a:p>
          <a:p>
            <a:pPr marL="0" lvl="1"/>
            <a:endParaRPr lang="en-US" sz="2600" dirty="0"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Questa Sans"/>
                <a:cs typeface="Questa Sans"/>
              </a:rPr>
              <a:t>Tarvitaan</a:t>
            </a:r>
            <a:r>
              <a:rPr lang="en-US" sz="2600" dirty="0" smtClean="0">
                <a:latin typeface="Questa Sans"/>
                <a:cs typeface="Questa Sans"/>
              </a:rPr>
              <a:t> </a:t>
            </a:r>
            <a:r>
              <a:rPr lang="en-US" sz="2600" dirty="0" err="1">
                <a:latin typeface="Questa Sans"/>
                <a:cs typeface="Questa Sans"/>
              </a:rPr>
              <a:t>a</a:t>
            </a:r>
            <a:r>
              <a:rPr lang="en-US" sz="2600" dirty="0" err="1" smtClean="0">
                <a:latin typeface="Questa Sans"/>
                <a:cs typeface="Questa Sans"/>
              </a:rPr>
              <a:t>ikaa</a:t>
            </a:r>
            <a:r>
              <a:rPr lang="en-US" sz="2600" dirty="0" smtClean="0">
                <a:latin typeface="Questa Sans"/>
                <a:cs typeface="Questa Sans"/>
              </a:rPr>
              <a:t> ja </a:t>
            </a:r>
            <a:r>
              <a:rPr lang="en-US" sz="2600" dirty="0" err="1" smtClean="0">
                <a:latin typeface="Questa Sans"/>
                <a:cs typeface="Questa Sans"/>
              </a:rPr>
              <a:t>täydennyskoulutusta</a:t>
            </a:r>
            <a:r>
              <a:rPr lang="en-US" sz="2600" dirty="0" smtClean="0">
                <a:latin typeface="Questa Sans"/>
                <a:cs typeface="Questa Sans"/>
              </a:rPr>
              <a:t>!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i-FI" sz="2600" dirty="0" smtClean="0">
                <a:latin typeface="Questa Sans"/>
                <a:cs typeface="Questa Sans"/>
              </a:rPr>
              <a:t>Tarvitaan </a:t>
            </a:r>
            <a:r>
              <a:rPr lang="fi-FI" sz="2600" dirty="0" err="1" smtClean="0">
                <a:latin typeface="Questa Sans"/>
                <a:cs typeface="Questa Sans"/>
              </a:rPr>
              <a:t>OPSiin</a:t>
            </a:r>
            <a:r>
              <a:rPr lang="fi-FI" sz="2600" dirty="0" smtClean="0">
                <a:latin typeface="Questa Sans"/>
                <a:cs typeface="Questa Sans"/>
              </a:rPr>
              <a:t> sopivia kokonaisuuksia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i-FI" sz="2600" dirty="0" smtClean="0">
                <a:latin typeface="Questa Sans"/>
                <a:cs typeface="Questa Sans"/>
              </a:rPr>
              <a:t>Sekä oppiaineet että monialaiset</a:t>
            </a:r>
            <a:endParaRPr lang="en-US" sz="2600" dirty="0">
              <a:latin typeface="Questa Sans"/>
              <a:cs typeface="Questa San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04" y="2012536"/>
            <a:ext cx="2278988" cy="28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89" y="2898120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Oma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kokem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us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–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Mindshift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luokkaan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mennessä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22384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9"/>
          <p:cNvPicPr preferRelativeResize="0"/>
          <p:nvPr/>
        </p:nvPicPr>
        <p:blipFill rotWithShape="1">
          <a:blip r:embed="rId2">
            <a:alphaModFix/>
          </a:blip>
          <a:srcRect b="15634"/>
          <a:stretch/>
        </p:blipFill>
        <p:spPr>
          <a:xfrm>
            <a:off x="0" y="-126235"/>
            <a:ext cx="12577800" cy="688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56"/>
          <p:cNvSpPr txBox="1"/>
          <p:nvPr/>
        </p:nvSpPr>
        <p:spPr>
          <a:xfrm>
            <a:off x="9577302" y="4243005"/>
            <a:ext cx="1940702" cy="1823111"/>
          </a:xfrm>
          <a:prstGeom prst="rect">
            <a:avLst/>
          </a:prstGeom>
          <a:noFill/>
          <a:ln>
            <a:noFill/>
          </a:ln>
        </p:spPr>
        <p:txBody>
          <a:bodyPr lIns="38400" tIns="19200" rIns="38400" bIns="19200" anchor="ctr" anchorCtr="0">
            <a:noAutofit/>
          </a:bodyPr>
          <a:lstStyle/>
          <a:p>
            <a:pPr marL="0" lvl="2" indent="0" algn="ctr">
              <a:buSzPct val="100000"/>
              <a:buNone/>
            </a:pPr>
            <a:r>
              <a:rPr lang="fi-FI" sz="2400" dirty="0" smtClean="0">
                <a:latin typeface="Questa Sans" panose="02000000000000000000" pitchFamily="50" charset="0"/>
              </a:rPr>
              <a:t>Teema-opinnot!</a:t>
            </a:r>
            <a:endParaRPr lang="fi-FI" sz="2400" dirty="0"/>
          </a:p>
        </p:txBody>
      </p:sp>
      <p:grpSp>
        <p:nvGrpSpPr>
          <p:cNvPr id="29" name="Group 11"/>
          <p:cNvGrpSpPr/>
          <p:nvPr/>
        </p:nvGrpSpPr>
        <p:grpSpPr>
          <a:xfrm>
            <a:off x="735246" y="2018997"/>
            <a:ext cx="4332927" cy="4178447"/>
            <a:chOff x="6792343" y="4090366"/>
            <a:chExt cx="4238407" cy="2455571"/>
          </a:xfrm>
          <a:solidFill>
            <a:schemeClr val="bg1">
              <a:alpha val="32000"/>
            </a:schemeClr>
          </a:solidFill>
        </p:grpSpPr>
        <p:sp>
          <p:nvSpPr>
            <p:cNvPr id="30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6896101" y="4664045"/>
              <a:ext cx="4063999" cy="17882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4600" b="1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Lopuksi</a:t>
              </a:r>
              <a:endParaRPr lang="en-US" sz="4600" b="1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9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3" y="3571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5248" y="191364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Tänään</a:t>
            </a:r>
            <a: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2789" y="191364"/>
            <a:ext cx="7221989" cy="3069812"/>
            <a:chOff x="-7529" y="172045"/>
            <a:chExt cx="7225751" cy="3071410"/>
          </a:xfrm>
        </p:grpSpPr>
        <p:grpSp>
          <p:nvGrpSpPr>
            <p:cNvPr id="15" name="Group 14"/>
            <p:cNvGrpSpPr/>
            <p:nvPr/>
          </p:nvGrpSpPr>
          <p:grpSpPr>
            <a:xfrm>
              <a:off x="-7529" y="1041224"/>
              <a:ext cx="3101143" cy="2202231"/>
              <a:chOff x="-587647" y="663052"/>
              <a:chExt cx="3101143" cy="220223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8686" y="663052"/>
                <a:ext cx="2294810" cy="22022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587647" y="91773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Mitä on opetusteknologia?</a:t>
                </a:r>
                <a:endParaRPr lang="fi-FI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25" y="1434368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814704" y="172045"/>
              <a:ext cx="3403518" cy="2095243"/>
              <a:chOff x="3074929" y="-206127"/>
              <a:chExt cx="3403518" cy="20952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06448" y="-206127"/>
                <a:ext cx="2107342" cy="20952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74929" y="116490"/>
                <a:ext cx="3403518" cy="358423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Kiinnostavia </a:t>
                </a:r>
                <a:r>
                  <a:rPr lang="fi-FI" dirty="0" err="1" smtClean="0"/>
                  <a:t>keissejä</a:t>
                </a:r>
                <a:r>
                  <a:rPr lang="fi-FI" dirty="0" smtClean="0"/>
                  <a:t>: Tech-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 ja 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-.</a:t>
                </a:r>
                <a:r>
                  <a:rPr lang="fi-FI" dirty="0" err="1" smtClean="0"/>
                  <a:t>tech</a:t>
                </a:r>
                <a:endParaRPr lang="fi-FI" dirty="0"/>
              </a:p>
            </p:txBody>
          </p:sp>
        </p:grpSp>
      </p:grpSp>
      <p:sp>
        <p:nvSpPr>
          <p:cNvPr id="19" name="Rectangle 11"/>
          <p:cNvSpPr/>
          <p:nvPr/>
        </p:nvSpPr>
        <p:spPr>
          <a:xfrm>
            <a:off x="8929761" y="4758507"/>
            <a:ext cx="2320132" cy="187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913534" y="4939518"/>
            <a:ext cx="3401746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1: </a:t>
            </a:r>
            <a:br>
              <a:rPr lang="fi-FI" dirty="0" smtClean="0"/>
            </a:br>
            <a:r>
              <a:rPr lang="fi-FI" dirty="0" smtClean="0"/>
              <a:t>Oppijat</a:t>
            </a:r>
            <a:endParaRPr lang="fi-FI" dirty="0"/>
          </a:p>
        </p:txBody>
      </p:sp>
      <p:sp>
        <p:nvSpPr>
          <p:cNvPr id="27" name="Rectangle 11"/>
          <p:cNvSpPr/>
          <p:nvPr/>
        </p:nvSpPr>
        <p:spPr>
          <a:xfrm>
            <a:off x="4878455" y="4758508"/>
            <a:ext cx="2562677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9" y="5459165"/>
            <a:ext cx="1039835" cy="1039835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4115133" y="4997913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2: Opettajat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2" y="5444909"/>
            <a:ext cx="978692" cy="9786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6" y="1062565"/>
            <a:ext cx="978396" cy="978396"/>
          </a:xfrm>
          <a:prstGeom prst="rect">
            <a:avLst/>
          </a:prstGeom>
        </p:spPr>
      </p:pic>
      <p:sp>
        <p:nvSpPr>
          <p:cNvPr id="34" name="Kaarinuoli oikealle 33"/>
          <p:cNvSpPr/>
          <p:nvPr/>
        </p:nvSpPr>
        <p:spPr>
          <a:xfrm rot="9011049" flipV="1">
            <a:off x="9423576" y="529641"/>
            <a:ext cx="1864443" cy="4132552"/>
          </a:xfrm>
          <a:prstGeom prst="curv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flipH="1">
            <a:off x="7669730" y="548088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10242860" flipH="1">
            <a:off x="4172032" y="1121226"/>
            <a:ext cx="1438495" cy="343754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 oikealle 29"/>
          <p:cNvSpPr/>
          <p:nvPr/>
        </p:nvSpPr>
        <p:spPr>
          <a:xfrm flipH="1">
            <a:off x="3790594" y="546201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11"/>
          <p:cNvSpPr/>
          <p:nvPr/>
        </p:nvSpPr>
        <p:spPr>
          <a:xfrm>
            <a:off x="1224962" y="4536269"/>
            <a:ext cx="2133614" cy="2057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9" y="5313724"/>
            <a:ext cx="1083063" cy="1083063"/>
          </a:xfrm>
          <a:prstGeom prst="rect">
            <a:avLst/>
          </a:prstGeom>
          <a:noFill/>
        </p:spPr>
      </p:pic>
      <p:sp>
        <p:nvSpPr>
          <p:cNvPr id="35" name="TextBox 8"/>
          <p:cNvSpPr txBox="1"/>
          <p:nvPr/>
        </p:nvSpPr>
        <p:spPr>
          <a:xfrm>
            <a:off x="323591" y="4779002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3: OPS </a:t>
            </a:r>
          </a:p>
          <a:p>
            <a:pPr lvl="2" algn="ctr" fontAlgn="base"/>
            <a:r>
              <a:rPr lang="fi-FI" dirty="0" smtClean="0"/>
              <a:t>ja rehtorit</a:t>
            </a:r>
            <a:endParaRPr lang="fi-FI" dirty="0"/>
          </a:p>
        </p:txBody>
      </p:sp>
      <p:sp>
        <p:nvSpPr>
          <p:cNvPr id="37" name="Nuoli oikealle 36"/>
          <p:cNvSpPr/>
          <p:nvPr/>
        </p:nvSpPr>
        <p:spPr>
          <a:xfrm rot="9361671" flipH="1">
            <a:off x="3591078" y="402523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11"/>
          <p:cNvSpPr/>
          <p:nvPr/>
        </p:nvSpPr>
        <p:spPr>
          <a:xfrm>
            <a:off x="4967103" y="2625090"/>
            <a:ext cx="2887670" cy="1684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8" y="2982654"/>
            <a:ext cx="1085024" cy="1085024"/>
          </a:xfrm>
          <a:prstGeom prst="rect">
            <a:avLst/>
          </a:prstGeom>
          <a:noFill/>
        </p:spPr>
      </p:pic>
      <p:sp>
        <p:nvSpPr>
          <p:cNvPr id="40" name="TextBox 8"/>
          <p:cNvSpPr txBox="1"/>
          <p:nvPr/>
        </p:nvSpPr>
        <p:spPr>
          <a:xfrm>
            <a:off x="4089379" y="3263831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Realiteetteja, tavoitteita ja </a:t>
            </a:r>
          </a:p>
          <a:p>
            <a:pPr lvl="2" algn="ctr" fontAlgn="base"/>
            <a:r>
              <a:rPr lang="fi-FI" dirty="0" smtClean="0"/>
              <a:t>ratkaisuja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Hackit20150317_2487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-1" y="1785"/>
            <a:ext cx="12190414" cy="68528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61342" y="1828800"/>
            <a:ext cx="5232262" cy="4567861"/>
            <a:chOff x="6618864" y="4226916"/>
            <a:chExt cx="4325147" cy="2455571"/>
          </a:xfrm>
          <a:solidFill>
            <a:schemeClr val="bg1">
              <a:alpha val="60000"/>
            </a:schemeClr>
          </a:solidFill>
        </p:grpSpPr>
        <p:sp>
          <p:nvSpPr>
            <p:cNvPr id="5" name="Rectangle 3"/>
            <p:cNvSpPr/>
            <p:nvPr/>
          </p:nvSpPr>
          <p:spPr>
            <a:xfrm rot="10800000">
              <a:off x="6705604" y="422691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18864" y="4748586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2800" b="1" dirty="0" smtClean="0"/>
                <a:t>Realiteetti 1 – Kysyntä:</a:t>
              </a:r>
              <a:r>
                <a:rPr lang="fi-FI" sz="2800" dirty="0" smtClean="0"/>
                <a:t/>
              </a:r>
              <a:br>
                <a:rPr lang="fi-FI" sz="2800" dirty="0" smtClean="0"/>
              </a:br>
              <a:r>
                <a:rPr lang="fi-FI" sz="2800" dirty="0" smtClean="0"/>
                <a:t>Oppilaita kiinnostaa ohjelmointi, mutta samaan aikaan heille on epäselvää, mihin ohjelmointi voi liittyä ja mitä se voi juuri minulle merkitä. Tämä voi yhdistyä huoleen tulevaisuudesta.</a:t>
              </a:r>
              <a:endParaRPr lang="fi-FI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0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81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35"/>
          <a:stretch/>
        </p:blipFill>
        <p:spPr>
          <a:xfrm>
            <a:off x="14507" y="4959"/>
            <a:ext cx="12194947" cy="68512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4367" y="2158583"/>
            <a:ext cx="4673983" cy="4536233"/>
            <a:chOff x="6805725" y="4323905"/>
            <a:chExt cx="4372510" cy="2455571"/>
          </a:xfrm>
          <a:solidFill>
            <a:schemeClr val="bg1">
              <a:alpha val="32000"/>
            </a:schemeClr>
          </a:solidFill>
        </p:grpSpPr>
        <p:sp>
          <p:nvSpPr>
            <p:cNvPr id="13" name="Rectangle 3"/>
            <p:cNvSpPr/>
            <p:nvPr/>
          </p:nvSpPr>
          <p:spPr>
            <a:xfrm rot="10800000">
              <a:off x="6939828" y="4323905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725" y="4835937"/>
              <a:ext cx="4063999" cy="1870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3000" b="1" dirty="0" smtClean="0"/>
                <a:t>Realiteetti 2 – Tarjonta: </a:t>
              </a:r>
            </a:p>
            <a:p>
              <a:pPr lvl="1" fontAlgn="base"/>
              <a:r>
                <a:rPr lang="fi-FI" sz="3000" dirty="0" smtClean="0"/>
                <a:t>Ajasta </a:t>
              </a:r>
              <a:r>
                <a:rPr lang="fi-FI" sz="3000" dirty="0" smtClean="0"/>
                <a:t>ja resursseista on usein kouluissa pulaa ja tarjontaa on hirvittävä määrä.</a:t>
              </a:r>
              <a:endParaRPr lang="fi-FI" sz="3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3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28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>
          <a:xfrm>
            <a:off x="0" y="1786"/>
            <a:ext cx="12192000" cy="685284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72760" y="358097"/>
            <a:ext cx="5573404" cy="4468736"/>
          </a:xfrm>
          <a:prstGeom prst="wedgeRoundRectCallout">
            <a:avLst>
              <a:gd name="adj1" fmla="val 35141"/>
              <a:gd name="adj2" fmla="val 70417"/>
              <a:gd name="adj3" fmla="val 16667"/>
            </a:avLst>
          </a:prstGeom>
          <a:solidFill>
            <a:srgbClr val="F06055">
              <a:alpha val="91000"/>
            </a:srgb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1" fontAlgn="base"/>
            <a:endParaRPr lang="fi-FI" sz="3200" b="1" dirty="0" smtClean="0">
              <a:latin typeface="Questa Sans" panose="02000000000000000000" pitchFamily="50" charset="0"/>
            </a:endParaRPr>
          </a:p>
          <a:p>
            <a:pPr lvl="1" fontAlgn="base"/>
            <a:endParaRPr lang="fi-FI" sz="3200" b="1" dirty="0">
              <a:latin typeface="Questa Sans" panose="02000000000000000000" pitchFamily="50" charset="0"/>
            </a:endParaRPr>
          </a:p>
          <a:p>
            <a:pPr lvl="1" fontAlgn="base"/>
            <a:r>
              <a:rPr lang="fi-FI" sz="3200" b="1" dirty="0" smtClean="0">
                <a:latin typeface="Questa Sans" panose="02000000000000000000" pitchFamily="50" charset="0"/>
              </a:rPr>
              <a:t>Realiteetti 3)</a:t>
            </a:r>
            <a:r>
              <a:rPr lang="fi-FI" sz="3200" b="1" dirty="0" smtClean="0">
                <a:latin typeface="Questa Sans" panose="02000000000000000000" pitchFamily="50" charset="0"/>
              </a:rPr>
              <a:t> Opettajat</a:t>
            </a:r>
          </a:p>
          <a:p>
            <a:pPr lvl="1" fontAlgn="base"/>
            <a:endParaRPr lang="fi-FI" sz="3200" b="1" dirty="0">
              <a:latin typeface="Questa Sans" panose="02000000000000000000" pitchFamily="50" charset="0"/>
            </a:endParaRPr>
          </a:p>
          <a:p>
            <a:pPr lvl="1" fontAlgn="base"/>
            <a:r>
              <a:rPr lang="fi-FI" sz="3200" dirty="0" smtClean="0">
                <a:latin typeface="Questa Sans" panose="02000000000000000000" pitchFamily="50" charset="0"/>
              </a:rPr>
              <a:t>Intoa on, </a:t>
            </a:r>
          </a:p>
          <a:p>
            <a:pPr lvl="1" fontAlgn="base"/>
            <a:r>
              <a:rPr lang="fi-FI" sz="3200" dirty="0" smtClean="0">
                <a:latin typeface="Questa Sans" panose="02000000000000000000" pitchFamily="50" charset="0"/>
              </a:rPr>
              <a:t>aikaa ei aina niin paljon!</a:t>
            </a:r>
          </a:p>
          <a:p>
            <a:pPr lvl="1" fontAlgn="base"/>
            <a:endParaRPr lang="fi-FI" sz="3200" dirty="0">
              <a:latin typeface="Questa Sans" panose="02000000000000000000" pitchFamily="50" charset="0"/>
            </a:endParaRPr>
          </a:p>
          <a:p>
            <a:pPr lvl="1" fontAlgn="base"/>
            <a:r>
              <a:rPr lang="fi-FI" sz="3200" dirty="0" smtClean="0">
                <a:latin typeface="Questa Sans" panose="02000000000000000000" pitchFamily="50" charset="0"/>
              </a:rPr>
              <a:t>Tarjonnan paradoksi.</a:t>
            </a:r>
          </a:p>
          <a:p>
            <a:pPr lvl="1" fontAlgn="base"/>
            <a:r>
              <a:rPr lang="fi-FI" sz="3200" b="1" dirty="0" smtClean="0">
                <a:latin typeface="Questa Sans" panose="02000000000000000000" pitchFamily="50" charset="0"/>
              </a:rPr>
              <a:t> </a:t>
            </a:r>
          </a:p>
          <a:p>
            <a:pPr lvl="1" fontAlgn="base"/>
            <a:endParaRPr lang="fi-FI" sz="3200" b="1" dirty="0">
              <a:latin typeface="Questa Sans" panose="02000000000000000000" pitchFamily="50" charset="0"/>
            </a:endParaRPr>
          </a:p>
          <a:p>
            <a:pPr lvl="1" fontAlgn="base"/>
            <a:endParaRPr lang="fi-FI" sz="3200" b="1" dirty="0">
              <a:latin typeface="Quest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890929" y="2227271"/>
            <a:ext cx="9840901" cy="1516086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/>
            <a: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  <a:t>Oppimistavoitteita</a:t>
            </a:r>
            <a:endParaRPr lang="en-US" sz="4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9" y="1924918"/>
            <a:ext cx="2278988" cy="28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Hackit20150317_2487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-1" y="1785"/>
            <a:ext cx="12190414" cy="68528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71204" y="3263136"/>
            <a:ext cx="5127330" cy="2968454"/>
            <a:chOff x="6792343" y="4090366"/>
            <a:chExt cx="4238407" cy="2455571"/>
          </a:xfrm>
          <a:solidFill>
            <a:schemeClr val="bg1">
              <a:alpha val="60000"/>
            </a:schemeClr>
          </a:solidFill>
        </p:grpSpPr>
        <p:sp>
          <p:nvSpPr>
            <p:cNvPr id="5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92343" y="4556956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2800" b="1" dirty="0" smtClean="0"/>
                <a:t>Tavoite 1</a:t>
              </a:r>
              <a:r>
                <a:rPr lang="fi-FI" sz="2800" dirty="0" smtClean="0"/>
                <a:t>: </a:t>
              </a:r>
              <a:br>
                <a:rPr lang="fi-FI" sz="2800" dirty="0" smtClean="0"/>
              </a:br>
              <a:r>
                <a:rPr lang="fi-FI" sz="2800" dirty="0" smtClean="0"/>
                <a:t>Innostaa </a:t>
              </a:r>
              <a:r>
                <a:rPr lang="fi-FI" sz="2800" dirty="0"/>
                <a:t>ohjelmoinnista, antaa hyvä ensikosketus ja purkaa ohjelmointiin liittyvää mystiikkaa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9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3" y="3571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5248" y="191364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Tänään</a:t>
            </a:r>
            <a:r>
              <a:rPr lang="en-US" sz="3198" dirty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2789" y="191364"/>
            <a:ext cx="7221989" cy="3069812"/>
            <a:chOff x="-7529" y="172045"/>
            <a:chExt cx="7225751" cy="3071410"/>
          </a:xfrm>
        </p:grpSpPr>
        <p:grpSp>
          <p:nvGrpSpPr>
            <p:cNvPr id="15" name="Group 14"/>
            <p:cNvGrpSpPr/>
            <p:nvPr/>
          </p:nvGrpSpPr>
          <p:grpSpPr>
            <a:xfrm>
              <a:off x="-7529" y="1041224"/>
              <a:ext cx="3101143" cy="2202231"/>
              <a:chOff x="-587647" y="663052"/>
              <a:chExt cx="3101143" cy="220223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8686" y="663052"/>
                <a:ext cx="2294810" cy="22022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587647" y="91773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Mitä on opetusteknologia?</a:t>
                </a:r>
                <a:endParaRPr lang="fi-FI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25" y="1434368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814704" y="172045"/>
              <a:ext cx="3403518" cy="2095243"/>
              <a:chOff x="3074929" y="-206127"/>
              <a:chExt cx="3403518" cy="20952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06448" y="-206127"/>
                <a:ext cx="2107342" cy="20952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74929" y="116490"/>
                <a:ext cx="3403518" cy="358423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Kiinnostavia </a:t>
                </a:r>
                <a:r>
                  <a:rPr lang="fi-FI" dirty="0" err="1" smtClean="0"/>
                  <a:t>keissejä</a:t>
                </a:r>
                <a:r>
                  <a:rPr lang="fi-FI" dirty="0" smtClean="0"/>
                  <a:t>: Tech-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 ja </a:t>
                </a:r>
                <a:r>
                  <a:rPr lang="fi-FI" dirty="0" err="1" smtClean="0"/>
                  <a:t>Ed</a:t>
                </a:r>
                <a:r>
                  <a:rPr lang="fi-FI" dirty="0" smtClean="0"/>
                  <a:t>-.</a:t>
                </a:r>
                <a:r>
                  <a:rPr lang="fi-FI" dirty="0" err="1" smtClean="0"/>
                  <a:t>tech</a:t>
                </a:r>
                <a:endParaRPr lang="fi-FI" dirty="0"/>
              </a:p>
            </p:txBody>
          </p:sp>
        </p:grpSp>
      </p:grpSp>
      <p:sp>
        <p:nvSpPr>
          <p:cNvPr id="19" name="Rectangle 11"/>
          <p:cNvSpPr/>
          <p:nvPr/>
        </p:nvSpPr>
        <p:spPr>
          <a:xfrm>
            <a:off x="8929761" y="4758507"/>
            <a:ext cx="2320132" cy="187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913534" y="4939518"/>
            <a:ext cx="3401746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1: </a:t>
            </a:r>
            <a:br>
              <a:rPr lang="fi-FI" dirty="0" smtClean="0"/>
            </a:br>
            <a:r>
              <a:rPr lang="fi-FI" dirty="0" smtClean="0"/>
              <a:t>Oppijat</a:t>
            </a:r>
            <a:endParaRPr lang="fi-FI" dirty="0"/>
          </a:p>
        </p:txBody>
      </p:sp>
      <p:sp>
        <p:nvSpPr>
          <p:cNvPr id="27" name="Rectangle 11"/>
          <p:cNvSpPr/>
          <p:nvPr/>
        </p:nvSpPr>
        <p:spPr>
          <a:xfrm>
            <a:off x="4878455" y="4758508"/>
            <a:ext cx="2562677" cy="1876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9" y="5459165"/>
            <a:ext cx="1039835" cy="1039835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4115133" y="4997913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2: Opettajat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2" y="5444909"/>
            <a:ext cx="978692" cy="9786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6" y="1062565"/>
            <a:ext cx="978396" cy="978396"/>
          </a:xfrm>
          <a:prstGeom prst="rect">
            <a:avLst/>
          </a:prstGeom>
        </p:spPr>
      </p:pic>
      <p:sp>
        <p:nvSpPr>
          <p:cNvPr id="34" name="Kaarinuoli oikealle 33"/>
          <p:cNvSpPr/>
          <p:nvPr/>
        </p:nvSpPr>
        <p:spPr>
          <a:xfrm rot="9011049" flipV="1">
            <a:off x="9423576" y="529641"/>
            <a:ext cx="1864443" cy="4132552"/>
          </a:xfrm>
          <a:prstGeom prst="curv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flipH="1">
            <a:off x="7669730" y="548088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10242860" flipH="1">
            <a:off x="4172032" y="1121226"/>
            <a:ext cx="1438495" cy="343754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 oikealle 29"/>
          <p:cNvSpPr/>
          <p:nvPr/>
        </p:nvSpPr>
        <p:spPr>
          <a:xfrm flipH="1">
            <a:off x="3790594" y="546201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11"/>
          <p:cNvSpPr/>
          <p:nvPr/>
        </p:nvSpPr>
        <p:spPr>
          <a:xfrm>
            <a:off x="1224962" y="4536269"/>
            <a:ext cx="2133614" cy="2057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9" y="5313724"/>
            <a:ext cx="1083063" cy="1083063"/>
          </a:xfrm>
          <a:prstGeom prst="rect">
            <a:avLst/>
          </a:prstGeom>
          <a:noFill/>
        </p:spPr>
      </p:pic>
      <p:sp>
        <p:nvSpPr>
          <p:cNvPr id="35" name="TextBox 8"/>
          <p:cNvSpPr txBox="1"/>
          <p:nvPr/>
        </p:nvSpPr>
        <p:spPr>
          <a:xfrm>
            <a:off x="323591" y="4779002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Reunaehto 3: OPS </a:t>
            </a:r>
          </a:p>
          <a:p>
            <a:pPr lvl="2" algn="ctr" fontAlgn="base"/>
            <a:r>
              <a:rPr lang="fi-FI" dirty="0" smtClean="0"/>
              <a:t>ja rehtorit</a:t>
            </a:r>
            <a:endParaRPr lang="fi-FI" dirty="0"/>
          </a:p>
        </p:txBody>
      </p:sp>
      <p:sp>
        <p:nvSpPr>
          <p:cNvPr id="37" name="Nuoli oikealle 36"/>
          <p:cNvSpPr/>
          <p:nvPr/>
        </p:nvSpPr>
        <p:spPr>
          <a:xfrm rot="9361671" flipH="1">
            <a:off x="3591078" y="4025232"/>
            <a:ext cx="936579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11"/>
          <p:cNvSpPr/>
          <p:nvPr/>
        </p:nvSpPr>
        <p:spPr>
          <a:xfrm>
            <a:off x="4967103" y="2625090"/>
            <a:ext cx="2887670" cy="1684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8" y="2982654"/>
            <a:ext cx="1085024" cy="1085024"/>
          </a:xfrm>
          <a:prstGeom prst="rect">
            <a:avLst/>
          </a:prstGeom>
          <a:noFill/>
        </p:spPr>
      </p:pic>
      <p:sp>
        <p:nvSpPr>
          <p:cNvPr id="40" name="TextBox 8"/>
          <p:cNvSpPr txBox="1"/>
          <p:nvPr/>
        </p:nvSpPr>
        <p:spPr>
          <a:xfrm>
            <a:off x="4089379" y="3263831"/>
            <a:ext cx="3129512" cy="34901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 smtClean="0"/>
              <a:t>Realiteetteja, tavoitteita ja </a:t>
            </a:r>
          </a:p>
          <a:p>
            <a:pPr lvl="2" algn="ctr" fontAlgn="base"/>
            <a:r>
              <a:rPr lang="fi-FI" dirty="0" smtClean="0"/>
              <a:t>ratkaisuja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81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35"/>
          <a:stretch/>
        </p:blipFill>
        <p:spPr>
          <a:xfrm>
            <a:off x="14507" y="4959"/>
            <a:ext cx="12194947" cy="68512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0064" y="321276"/>
            <a:ext cx="4530636" cy="5772469"/>
            <a:chOff x="6792342" y="4090366"/>
            <a:chExt cx="4238408" cy="2455571"/>
          </a:xfrm>
          <a:solidFill>
            <a:schemeClr val="bg1">
              <a:alpha val="32000"/>
            </a:schemeClr>
          </a:solidFill>
        </p:grpSpPr>
        <p:sp>
          <p:nvSpPr>
            <p:cNvPr id="13" name="Rectangle 3"/>
            <p:cNvSpPr/>
            <p:nvPr/>
          </p:nvSpPr>
          <p:spPr>
            <a:xfrm rot="10800000">
              <a:off x="6792343" y="409036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342" y="4591805"/>
              <a:ext cx="4063999" cy="1870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3200" b="1" dirty="0" smtClean="0"/>
                <a:t>Tavoite 2: </a:t>
              </a:r>
              <a:br>
                <a:rPr lang="fi-FI" sz="3200" b="1" dirty="0" smtClean="0"/>
              </a:br>
              <a:r>
                <a:rPr lang="fi-FI" sz="3200" dirty="0" smtClean="0"/>
                <a:t>Ymmärtää </a:t>
              </a:r>
              <a:r>
                <a:rPr lang="fi-FI" sz="3200" dirty="0"/>
                <a:t>koodin moninaisia yhteyksiä maailman </a:t>
              </a:r>
              <a:r>
                <a:rPr lang="fi-FI" sz="3200" dirty="0" smtClean="0"/>
                <a:t> ja yhteiskunnan ilmiöihin</a:t>
              </a:r>
              <a:br>
                <a:rPr lang="fi-FI" sz="3200" dirty="0" smtClean="0"/>
              </a:br>
              <a:endParaRPr lang="fi-FI" sz="3200" dirty="0" smtClean="0"/>
            </a:p>
            <a:p>
              <a:pPr lvl="1" fontAlgn="base"/>
              <a:r>
                <a:rPr lang="fi-FI" sz="3200" i="1" dirty="0" smtClean="0"/>
                <a:t>Robotiikka</a:t>
              </a:r>
              <a:r>
                <a:rPr lang="fi-FI" sz="3200" i="1" dirty="0"/>
                <a:t>, </a:t>
              </a:r>
              <a:r>
                <a:rPr lang="fi-FI" sz="3200" i="1" dirty="0" smtClean="0"/>
                <a:t>musiikki</a:t>
              </a:r>
              <a:r>
                <a:rPr lang="fi-FI" sz="3200" i="1" dirty="0"/>
                <a:t>, taide, </a:t>
              </a:r>
              <a:r>
                <a:rPr lang="fi-FI" sz="3200" i="1" dirty="0" smtClean="0"/>
                <a:t>avoin data, </a:t>
              </a:r>
              <a:r>
                <a:rPr lang="fi-FI" sz="3200" i="1" dirty="0" err="1" smtClean="0"/>
                <a:t>automatisaatio</a:t>
              </a:r>
              <a:r>
                <a:rPr lang="fi-FI" sz="3200" i="1" dirty="0" smtClean="0"/>
                <a:t>…</a:t>
              </a:r>
              <a:endParaRPr lang="fi-FI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1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Hackit20150317_2487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-1" y="1785"/>
            <a:ext cx="12190414" cy="68528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61342" y="1828800"/>
            <a:ext cx="5232262" cy="4567861"/>
            <a:chOff x="6618864" y="4226916"/>
            <a:chExt cx="4325147" cy="2455571"/>
          </a:xfrm>
          <a:solidFill>
            <a:schemeClr val="bg1">
              <a:alpha val="60000"/>
            </a:schemeClr>
          </a:solidFill>
        </p:grpSpPr>
        <p:sp>
          <p:nvSpPr>
            <p:cNvPr id="5" name="Rectangle 3"/>
            <p:cNvSpPr/>
            <p:nvPr/>
          </p:nvSpPr>
          <p:spPr>
            <a:xfrm rot="10800000">
              <a:off x="6705604" y="4226916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18864" y="4748586"/>
              <a:ext cx="4063999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lvl="1" fontAlgn="base"/>
              <a:r>
                <a:rPr lang="fi-FI" sz="2800" b="1" dirty="0" smtClean="0"/>
                <a:t>Tavoite </a:t>
              </a:r>
              <a:r>
                <a:rPr lang="fi-FI" sz="2800" b="1" dirty="0"/>
                <a:t>3</a:t>
              </a:r>
              <a:r>
                <a:rPr lang="fi-FI" sz="2800" dirty="0" smtClean="0"/>
                <a:t>: </a:t>
              </a:r>
              <a:r>
                <a:rPr lang="fi-FI" sz="2800" dirty="0" smtClean="0"/>
                <a:t/>
              </a:r>
              <a:br>
                <a:rPr lang="fi-FI" sz="2800" dirty="0" smtClean="0"/>
              </a:br>
              <a:r>
                <a:rPr lang="fi-FI" sz="2800" dirty="0" smtClean="0"/>
                <a:t>Teknologiaan ja </a:t>
              </a:r>
              <a:r>
                <a:rPr lang="fi-FI" sz="2800" dirty="0" err="1" smtClean="0"/>
                <a:t>tulevaisuteen</a:t>
              </a:r>
              <a:r>
                <a:rPr lang="fi-FI" sz="2800" dirty="0" smtClean="0"/>
                <a:t> liittyviä yhteiskunnallisia teemoja tulisi pyrkiä käsittelemään osana opetusta.</a:t>
              </a:r>
              <a:endParaRPr lang="fi-FI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2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890929" y="1488607"/>
            <a:ext cx="9840901" cy="2993414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/>
            <a: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  <a:t/>
            </a:r>
            <a:b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</a:br>
            <a: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  <a:t>Mitä tarvitaan ohjelmoinnin ilmiöpohjaiseen </a:t>
            </a:r>
          </a:p>
          <a:p>
            <a:pPr marL="0" lvl="1"/>
            <a:r>
              <a:rPr lang="fi-FI" sz="4800" dirty="0" smtClean="0">
                <a:solidFill>
                  <a:srgbClr val="F06055"/>
                </a:solidFill>
                <a:latin typeface="Questa Sans"/>
                <a:cs typeface="Questa Sans"/>
              </a:rPr>
              <a:t>opetukseen?</a:t>
            </a:r>
            <a:endParaRPr lang="en-US" sz="4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04" y="2183083"/>
            <a:ext cx="2278988" cy="28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550" y="1485710"/>
            <a:ext cx="9840901" cy="53094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algn="ctr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Tarvitaan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ohjelmointiyökaluja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,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joilla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8579" y="2320411"/>
            <a:ext cx="10277078" cy="3041024"/>
            <a:chOff x="739758" y="2330695"/>
            <a:chExt cx="10282430" cy="3042608"/>
          </a:xfrm>
        </p:grpSpPr>
        <p:grpSp>
          <p:nvGrpSpPr>
            <p:cNvPr id="15" name="Group 14"/>
            <p:cNvGrpSpPr/>
            <p:nvPr/>
          </p:nvGrpSpPr>
          <p:grpSpPr>
            <a:xfrm>
              <a:off x="739758" y="2330695"/>
              <a:ext cx="3489747" cy="3042608"/>
              <a:chOff x="159640" y="1952523"/>
              <a:chExt cx="3489747" cy="30426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96044" y="1952523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59640" y="262052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Pieni </a:t>
                </a:r>
                <a:r>
                  <a:rPr lang="fi-FI" dirty="0"/>
                  <a:t>matka innostaviin lopputuloksiin ja projekteihin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0075" y="3473827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069307" y="2330695"/>
              <a:ext cx="3556540" cy="3042608"/>
              <a:chOff x="3329532" y="1952523"/>
              <a:chExt cx="3556540" cy="30426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2729" y="1952523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045" y="3350396"/>
                <a:ext cx="1288711" cy="1288711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329532" y="2635950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/>
                  <a:t>Välitön </a:t>
                </a:r>
                <a:r>
                  <a:rPr lang="fi-FI" dirty="0" smtClean="0"/>
                  <a:t>palaute koodin toiminnasta </a:t>
                </a:r>
                <a:r>
                  <a:rPr lang="fi-FI" dirty="0"/>
                  <a:t>“oikeassa maailmassa”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472826" y="2330695"/>
              <a:ext cx="3549362" cy="3042608"/>
              <a:chOff x="7472826" y="2330695"/>
              <a:chExt cx="3549362" cy="30426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968845" y="2330695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161" y="3728568"/>
                <a:ext cx="1288711" cy="128871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472826" y="2957041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/>
                  <a:t>Potentiaalia syventyä oikein kunnolla ja kompleksisesti jatkossa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1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756" y="1510182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>
                <a:solidFill>
                  <a:srgbClr val="F06055"/>
                </a:solidFill>
                <a:latin typeface="Questa Sans"/>
                <a:cs typeface="Questa Sans"/>
              </a:rPr>
              <a:t>T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ämän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lisäksi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tarvitaan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opettaja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,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joka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31935" y="2320411"/>
            <a:ext cx="10183722" cy="3041024"/>
            <a:chOff x="833162" y="2330695"/>
            <a:chExt cx="10189026" cy="3042608"/>
          </a:xfrm>
        </p:grpSpPr>
        <p:grpSp>
          <p:nvGrpSpPr>
            <p:cNvPr id="15" name="Group 14"/>
            <p:cNvGrpSpPr/>
            <p:nvPr/>
          </p:nvGrpSpPr>
          <p:grpSpPr>
            <a:xfrm>
              <a:off x="833162" y="2330695"/>
              <a:ext cx="3396343" cy="3042608"/>
              <a:chOff x="253044" y="1952523"/>
              <a:chExt cx="3396343" cy="30426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96044" y="1952523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3044" y="2640756"/>
                <a:ext cx="2986551" cy="237249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Osaa </a:t>
                </a:r>
                <a:r>
                  <a:rPr lang="fi-FI" dirty="0"/>
                  <a:t>ja jaksaa keskustella ja oivalluttaa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0075" y="3473827"/>
                <a:ext cx="1165280" cy="116528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897808" y="2330695"/>
              <a:ext cx="3728039" cy="3042608"/>
              <a:chOff x="3158033" y="1952523"/>
              <a:chExt cx="3728039" cy="30426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2729" y="1952523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045" y="3350396"/>
                <a:ext cx="1288711" cy="1288711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58033" y="2535999"/>
                <a:ext cx="3403518" cy="358422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 smtClean="0"/>
                  <a:t>Uskaltaa </a:t>
                </a:r>
                <a:r>
                  <a:rPr lang="fi-FI" dirty="0"/>
                  <a:t>myöntää rajallisuutensa ja kehitellä asioita yhdessä opiskelijoiden </a:t>
                </a:r>
                <a:r>
                  <a:rPr lang="fi-FI" dirty="0" smtClean="0"/>
                  <a:t>kanssa.</a:t>
                </a:r>
                <a:endParaRPr lang="fi-FI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01325" y="2330695"/>
              <a:ext cx="3720863" cy="3042608"/>
              <a:chOff x="7301325" y="2330695"/>
              <a:chExt cx="3720863" cy="30426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968845" y="2330695"/>
                <a:ext cx="3053343" cy="304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99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161" y="3728568"/>
                <a:ext cx="1288711" cy="128871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301325" y="2889892"/>
                <a:ext cx="3419941" cy="285805"/>
              </a:xfrm>
              <a:prstGeom prst="rect">
                <a:avLst/>
              </a:prstGeom>
              <a:noFill/>
            </p:spPr>
            <p:txBody>
              <a:bodyPr wrap="square" lIns="38385" tIns="19192" rIns="38385" bIns="19192" rtlCol="0" anchor="ctr">
                <a:noAutofit/>
              </a:bodyPr>
              <a:lstStyle/>
              <a:p>
                <a:pPr lvl="2" algn="ctr" fontAlgn="base"/>
                <a:r>
                  <a:rPr lang="fi-FI" dirty="0"/>
                  <a:t>Ymmärtää </a:t>
                </a:r>
                <a:r>
                  <a:rPr lang="fi-FI" dirty="0" smtClean="0"/>
                  <a:t>jonkun verran </a:t>
                </a:r>
                <a:r>
                  <a:rPr lang="fi-FI" dirty="0"/>
                  <a:t>ohjelmoinnin perusteita ja ohjelmoinnin yhteiskunnallista </a:t>
                </a:r>
                <a:r>
                  <a:rPr lang="fi-FI" dirty="0" smtClean="0"/>
                  <a:t>roolia.</a:t>
                </a:r>
                <a:endParaRPr lang="fi-FI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0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756" y="1510182"/>
            <a:ext cx="9840901" cy="530881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pPr marL="0" lvl="1" algn="ctr"/>
            <a:r>
              <a:rPr lang="en-US" sz="3198" dirty="0" err="1">
                <a:solidFill>
                  <a:srgbClr val="F06055"/>
                </a:solidFill>
                <a:latin typeface="Questa Sans"/>
                <a:cs typeface="Questa Sans"/>
              </a:rPr>
              <a:t>T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ämän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lisäksi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tarvitaan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hallintoa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,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joka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19908" y="2332615"/>
            <a:ext cx="3481316" cy="3041024"/>
            <a:chOff x="4212508" y="1990567"/>
            <a:chExt cx="3483129" cy="3042608"/>
          </a:xfrm>
        </p:grpSpPr>
        <p:sp>
          <p:nvSpPr>
            <p:cNvPr id="11" name="Rectangle 10"/>
            <p:cNvSpPr/>
            <p:nvPr/>
          </p:nvSpPr>
          <p:spPr>
            <a:xfrm>
              <a:off x="4642293" y="1990567"/>
              <a:ext cx="3053344" cy="30426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2508" y="2627426"/>
              <a:ext cx="2986551" cy="237249"/>
            </a:xfrm>
            <a:prstGeom prst="rect">
              <a:avLst/>
            </a:prstGeom>
            <a:noFill/>
          </p:spPr>
          <p:txBody>
            <a:bodyPr wrap="square" lIns="38385" tIns="19192" rIns="38385" bIns="19192" rtlCol="0" anchor="ctr">
              <a:noAutofit/>
            </a:bodyPr>
            <a:lstStyle/>
            <a:p>
              <a:pPr lvl="2" algn="ctr" fontAlgn="base"/>
              <a:r>
                <a:rPr lang="fi-FI" dirty="0" smtClean="0"/>
                <a:t>Ratkaisee teknologiatarjonnan paradoksin</a:t>
              </a:r>
              <a:endParaRPr lang="fi-FI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324" y="3473678"/>
              <a:ext cx="1165280" cy="11652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217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0561" y="3571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4130466" y="927429"/>
            <a:ext cx="3762214" cy="5752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3404204" y="1509282"/>
            <a:ext cx="4310469" cy="40771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endParaRPr lang="fi-FI" sz="2000" dirty="0" smtClean="0"/>
          </a:p>
          <a:p>
            <a:pPr lvl="2" algn="ctr" fontAlgn="base"/>
            <a:endParaRPr lang="fi-FI" sz="2000" dirty="0"/>
          </a:p>
          <a:p>
            <a:pPr lvl="2" algn="ctr" fontAlgn="base"/>
            <a:endParaRPr lang="fi-FI" sz="2000" dirty="0" smtClean="0"/>
          </a:p>
          <a:p>
            <a:pPr lvl="2" algn="ctr" fontAlgn="base"/>
            <a:endParaRPr lang="fi-FI" sz="2000" b="1" dirty="0"/>
          </a:p>
          <a:p>
            <a:pPr lvl="2" algn="ctr" fontAlgn="base"/>
            <a:endParaRPr lang="fi-FI" sz="2000" b="1" dirty="0" smtClean="0"/>
          </a:p>
          <a:p>
            <a:pPr lvl="2" algn="ctr" fontAlgn="base"/>
            <a:r>
              <a:rPr lang="fi-FI" sz="2000" b="1" dirty="0" smtClean="0">
                <a:solidFill>
                  <a:srgbClr val="EC7C6F"/>
                </a:solidFill>
              </a:rPr>
              <a:t>38 h lukiokurssit:</a:t>
            </a:r>
          </a:p>
          <a:p>
            <a:pPr lvl="2" algn="ctr" fontAlgn="base"/>
            <a:endParaRPr lang="fi-FI" sz="2000" b="1" dirty="0"/>
          </a:p>
          <a:p>
            <a:pPr lvl="2" algn="ctr" fontAlgn="base"/>
            <a:r>
              <a:rPr lang="fi-FI" sz="2000" b="1" dirty="0"/>
              <a:t>l</a:t>
            </a:r>
            <a:r>
              <a:rPr lang="fi-FI" sz="2000" b="1" dirty="0" smtClean="0"/>
              <a:t>earn.mehackit.org</a:t>
            </a:r>
          </a:p>
          <a:p>
            <a:pPr lvl="2" algn="ctr" fontAlgn="base"/>
            <a:r>
              <a:rPr lang="fi-FI" sz="2000" dirty="0" smtClean="0"/>
              <a:t>-&gt; Ilmainen rekisteröityminen</a:t>
            </a:r>
            <a:br>
              <a:rPr lang="fi-FI" sz="2000" dirty="0" smtClean="0"/>
            </a:br>
            <a:endParaRPr lang="fi-FI" sz="2000" dirty="0" smtClean="0"/>
          </a:p>
          <a:p>
            <a:pPr lvl="2" algn="ctr" fontAlgn="base"/>
            <a:r>
              <a:rPr lang="fi-FI" sz="2000" b="1" dirty="0" smtClean="0">
                <a:solidFill>
                  <a:srgbClr val="EC7C6F"/>
                </a:solidFill>
              </a:rPr>
              <a:t>Helposti lähestyttäviä työpajamateriaaleja myös peruskouluun:</a:t>
            </a:r>
          </a:p>
          <a:p>
            <a:pPr lvl="2" algn="ctr" fontAlgn="base"/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fi-FI" sz="2000" b="1" dirty="0" smtClean="0"/>
              <a:t>Musiikki: </a:t>
            </a:r>
            <a:br>
              <a:rPr lang="fi-FI" sz="2000" b="1" dirty="0" smtClean="0"/>
            </a:br>
            <a:r>
              <a:rPr lang="fi-FI" sz="2000" b="1" dirty="0" smtClean="0"/>
              <a:t>sonic-pi.mehackit.org</a:t>
            </a:r>
          </a:p>
          <a:p>
            <a:pPr lvl="2" algn="ctr" fontAlgn="base"/>
            <a:endParaRPr lang="fi-FI" sz="2000" b="1" dirty="0" smtClean="0"/>
          </a:p>
          <a:p>
            <a:pPr lvl="2" algn="ctr" fontAlgn="base"/>
            <a:r>
              <a:rPr lang="fi-FI" sz="2000" b="1" dirty="0" smtClean="0"/>
              <a:t>Kuvataide:</a:t>
            </a:r>
            <a:br>
              <a:rPr lang="fi-FI" sz="2000" b="1" dirty="0" smtClean="0"/>
            </a:br>
            <a:r>
              <a:rPr lang="fi-FI" sz="2000" b="1" dirty="0" smtClean="0"/>
              <a:t>processing.mehackit.org</a:t>
            </a:r>
          </a:p>
          <a:p>
            <a:pPr lvl="2" algn="ctr" fontAlgn="base"/>
            <a:endParaRPr lang="fi-FI" sz="2000" b="1" dirty="0"/>
          </a:p>
          <a:p>
            <a:pPr lvl="2" algn="ctr" fontAlgn="base"/>
            <a:endParaRPr lang="fi-FI" sz="2000" dirty="0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86" y="1201816"/>
            <a:ext cx="2110932" cy="438370"/>
          </a:xfrm>
          <a:prstGeom prst="rect">
            <a:avLst/>
          </a:prstGeom>
        </p:spPr>
      </p:pic>
      <p:sp>
        <p:nvSpPr>
          <p:cNvPr id="20" name="Shape 50"/>
          <p:cNvSpPr/>
          <p:nvPr/>
        </p:nvSpPr>
        <p:spPr>
          <a:xfrm>
            <a:off x="0" y="-17110"/>
            <a:ext cx="12254709" cy="767977"/>
          </a:xfrm>
          <a:prstGeom prst="rect">
            <a:avLst/>
          </a:prstGeom>
          <a:solidFill>
            <a:srgbClr val="FFFFFF">
              <a:alpha val="8078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1"/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Niitä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työkaluja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60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28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>
          <a:xfrm>
            <a:off x="0" y="1786"/>
            <a:ext cx="12192000" cy="685284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72760" y="358096"/>
            <a:ext cx="6292932" cy="5158283"/>
          </a:xfrm>
          <a:prstGeom prst="wedgeRoundRectCallout">
            <a:avLst>
              <a:gd name="adj1" fmla="val 35141"/>
              <a:gd name="adj2" fmla="val 70417"/>
              <a:gd name="adj3" fmla="val 16667"/>
            </a:avLst>
          </a:prstGeom>
          <a:solidFill>
            <a:srgbClr val="F06055">
              <a:alpha val="91000"/>
            </a:srgb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1" fontAlgn="base"/>
            <a:r>
              <a:rPr lang="fi-FI" sz="4400" b="1" dirty="0" smtClean="0">
                <a:latin typeface="Questa Sans" panose="02000000000000000000" pitchFamily="50" charset="0"/>
              </a:rPr>
              <a:t>Onko ohjelmointi toinen lukutaito?</a:t>
            </a:r>
            <a:endParaRPr lang="fi-FI" sz="4400" dirty="0">
              <a:latin typeface="Quest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16473" y="234779"/>
            <a:ext cx="11115452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348030" y="2207390"/>
            <a:ext cx="7962421" cy="1956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endParaRPr lang="en-US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1348029" y="2207390"/>
            <a:ext cx="8230249" cy="312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4572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Ei opetusta ilman teknologiaa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fi-FI" sz="28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Opetusteknologia on </a:t>
            </a:r>
            <a:r>
              <a:rPr lang="fi-FI" sz="2800" b="1" dirty="0" smtClean="0">
                <a:solidFill>
                  <a:srgbClr val="F06055"/>
                </a:solidFill>
                <a:latin typeface="Questa Sans"/>
                <a:cs typeface="Questa Sans"/>
              </a:rPr>
              <a:t>nykyisessä keskustelussa </a:t>
            </a: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usein tietoteknologiaa</a:t>
            </a:r>
          </a:p>
          <a:p>
            <a:pPr marL="0" lvl="1"/>
            <a:endParaRPr lang="fi-FI" sz="2800" dirty="0" smtClean="0">
              <a:solidFill>
                <a:srgbClr val="F06055"/>
              </a:solidFill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Tech-</a:t>
            </a:r>
            <a:r>
              <a:rPr lang="fi-FI" sz="2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ed</a:t>
            </a: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 vai </a:t>
            </a:r>
            <a:r>
              <a:rPr lang="fi-FI" sz="2800" dirty="0" err="1">
                <a:solidFill>
                  <a:srgbClr val="F06055"/>
                </a:solidFill>
                <a:latin typeface="Questa Sans"/>
                <a:cs typeface="Questa Sans"/>
              </a:rPr>
              <a:t>e</a:t>
            </a:r>
            <a:r>
              <a:rPr lang="fi-FI" sz="2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d-tech</a:t>
            </a: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… vaikka ei aina toista ilman toista</a:t>
            </a:r>
          </a:p>
          <a:p>
            <a:pPr marL="0" lvl="1"/>
            <a:endParaRPr lang="fi-FI" sz="2800" dirty="0">
              <a:solidFill>
                <a:srgbClr val="F06055"/>
              </a:solidFill>
              <a:latin typeface="Questa Sans"/>
              <a:cs typeface="Questa Sans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F06055"/>
                </a:solidFill>
                <a:latin typeface="Questa Sans"/>
                <a:cs typeface="Questa Sans"/>
              </a:rPr>
              <a:t>Opetusteknologiassa on monenlaisia mahdollisuuksia (ja sille esitetään monenlaisia vaatimuksia).</a:t>
            </a:r>
            <a:endParaRPr lang="en-US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1238609" y="423703"/>
            <a:ext cx="8339669" cy="1783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fi-FI" sz="4800" dirty="0" smtClean="0">
                <a:latin typeface="Questa Sans"/>
                <a:cs typeface="Questa Sans"/>
              </a:rPr>
              <a:t>Opetus ja Teknologia?</a:t>
            </a:r>
            <a:endParaRPr lang="en-US" sz="4800" dirty="0"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8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2768"/>
            <a:ext cx="12188827" cy="6854429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60663" y="2676378"/>
            <a:ext cx="2598981" cy="2236704"/>
            <a:chOff x="3654109" y="1238395"/>
            <a:chExt cx="2665717" cy="3497105"/>
          </a:xfrm>
        </p:grpSpPr>
        <p:sp>
          <p:nvSpPr>
            <p:cNvPr id="11" name="Rectangle 10"/>
            <p:cNvSpPr/>
            <p:nvPr/>
          </p:nvSpPr>
          <p:spPr>
            <a:xfrm>
              <a:off x="3654109" y="1238395"/>
              <a:ext cx="2665717" cy="34971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327" y="2467478"/>
              <a:ext cx="1098627" cy="1807587"/>
            </a:xfrm>
            <a:prstGeom prst="rect">
              <a:avLst/>
            </a:prstGeom>
            <a:noFill/>
          </p:spPr>
        </p:pic>
      </p:grpSp>
      <p:sp>
        <p:nvSpPr>
          <p:cNvPr id="19" name="Rectangle 11"/>
          <p:cNvSpPr/>
          <p:nvPr/>
        </p:nvSpPr>
        <p:spPr>
          <a:xfrm>
            <a:off x="8497970" y="920276"/>
            <a:ext cx="3357584" cy="2519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628103" y="1275540"/>
            <a:ext cx="4310469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sz="1600" dirty="0" smtClean="0"/>
              <a:t>ICT on keino turvata talouskasvua!</a:t>
            </a:r>
            <a:endParaRPr lang="fi-FI" sz="1600" dirty="0"/>
          </a:p>
        </p:txBody>
      </p:sp>
      <p:sp>
        <p:nvSpPr>
          <p:cNvPr id="27" name="Rectangle 11"/>
          <p:cNvSpPr/>
          <p:nvPr/>
        </p:nvSpPr>
        <p:spPr>
          <a:xfrm>
            <a:off x="8497969" y="4036477"/>
            <a:ext cx="3357584" cy="2411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54" y="5045293"/>
            <a:ext cx="1006857" cy="1006857"/>
          </a:xfrm>
          <a:prstGeom prst="rect">
            <a:avLst/>
          </a:prstGeom>
          <a:noFill/>
        </p:spPr>
      </p:pic>
      <p:sp>
        <p:nvSpPr>
          <p:cNvPr id="29" name="TextBox 8"/>
          <p:cNvSpPr txBox="1"/>
          <p:nvPr/>
        </p:nvSpPr>
        <p:spPr>
          <a:xfrm>
            <a:off x="8036101" y="4361116"/>
            <a:ext cx="3652706" cy="494032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1" algn="ctr" fontAlgn="base"/>
            <a:r>
              <a:rPr lang="fi-FI" sz="1600" dirty="0" smtClean="0">
                <a:latin typeface="Questa Sans" panose="02000000000000000000" pitchFamily="50" charset="0"/>
              </a:rPr>
              <a:t>Tarvitsemme osaavia ja ajan hengessä eläviä kansalaisia!</a:t>
            </a:r>
            <a:endParaRPr lang="fi-FI" sz="16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353" y="1852862"/>
            <a:ext cx="1096816" cy="1096816"/>
          </a:xfrm>
          <a:prstGeom prst="rect">
            <a:avLst/>
          </a:prstGeom>
        </p:spPr>
      </p:pic>
      <p:sp>
        <p:nvSpPr>
          <p:cNvPr id="14" name="Nuoli oikealle 13"/>
          <p:cNvSpPr/>
          <p:nvPr/>
        </p:nvSpPr>
        <p:spPr>
          <a:xfrm rot="1262531">
            <a:off x="7294186" y="4940936"/>
            <a:ext cx="769417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 oikealle 35"/>
          <p:cNvSpPr/>
          <p:nvPr/>
        </p:nvSpPr>
        <p:spPr>
          <a:xfrm rot="9223456" flipH="1">
            <a:off x="7331151" y="2240267"/>
            <a:ext cx="763562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1"/>
          <p:cNvSpPr/>
          <p:nvPr/>
        </p:nvSpPr>
        <p:spPr>
          <a:xfrm>
            <a:off x="189478" y="937282"/>
            <a:ext cx="3292002" cy="25022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-217072" y="1173406"/>
            <a:ext cx="3482208" cy="527154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1" algn="ctr" fontAlgn="base"/>
            <a:r>
              <a:rPr lang="fi-FI" sz="1600" dirty="0" smtClean="0">
                <a:latin typeface="Questa Sans" panose="02000000000000000000" pitchFamily="50" charset="0"/>
              </a:rPr>
              <a:t>ICT on keino kehittää opetusta ja oppimista</a:t>
            </a:r>
            <a:endParaRPr lang="fi-FI" sz="1600" dirty="0"/>
          </a:p>
        </p:txBody>
      </p:sp>
      <p:sp>
        <p:nvSpPr>
          <p:cNvPr id="24" name="Rectangle 11"/>
          <p:cNvSpPr/>
          <p:nvPr/>
        </p:nvSpPr>
        <p:spPr>
          <a:xfrm>
            <a:off x="156396" y="4036477"/>
            <a:ext cx="3289813" cy="2411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-262469" y="4328571"/>
            <a:ext cx="3708678" cy="443850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1" algn="ctr" fontAlgn="base"/>
            <a:r>
              <a:rPr lang="fi-FI" sz="1600" dirty="0" smtClean="0">
                <a:latin typeface="Questa Sans" panose="02000000000000000000" pitchFamily="50" charset="0"/>
              </a:rPr>
              <a:t>ICT on keino kehittää aivan uusia innovaatioita oppimisessa ja kouluissa</a:t>
            </a:r>
            <a:endParaRPr lang="fi-FI" sz="1600" dirty="0"/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32" y="1900749"/>
            <a:ext cx="1106768" cy="1106768"/>
          </a:xfrm>
          <a:prstGeom prst="rect">
            <a:avLst/>
          </a:prstGeom>
          <a:noFill/>
        </p:spPr>
      </p:pic>
      <p:sp>
        <p:nvSpPr>
          <p:cNvPr id="31" name="Nuoli oikealle 30"/>
          <p:cNvSpPr/>
          <p:nvPr/>
        </p:nvSpPr>
        <p:spPr>
          <a:xfrm rot="9267976">
            <a:off x="3628530" y="4985462"/>
            <a:ext cx="769417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Nuoli oikealle 31"/>
          <p:cNvSpPr/>
          <p:nvPr/>
        </p:nvSpPr>
        <p:spPr>
          <a:xfrm rot="1521567" flipH="1">
            <a:off x="3620616" y="2275333"/>
            <a:ext cx="763562" cy="335233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32" y="5015125"/>
            <a:ext cx="1009736" cy="1089851"/>
          </a:xfrm>
          <a:prstGeom prst="rect">
            <a:avLst/>
          </a:prstGeom>
          <a:noFill/>
        </p:spPr>
      </p:pic>
      <p:sp>
        <p:nvSpPr>
          <p:cNvPr id="35" name="TextBox 8"/>
          <p:cNvSpPr txBox="1"/>
          <p:nvPr/>
        </p:nvSpPr>
        <p:spPr>
          <a:xfrm>
            <a:off x="3231493" y="2917395"/>
            <a:ext cx="4310469" cy="35823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sz="2800" dirty="0" smtClean="0"/>
              <a:t>ICT</a:t>
            </a:r>
            <a:endParaRPr lang="fi-FI" sz="2800" dirty="0"/>
          </a:p>
        </p:txBody>
      </p:sp>
      <p:sp>
        <p:nvSpPr>
          <p:cNvPr id="37" name="TextBox 8"/>
          <p:cNvSpPr txBox="1"/>
          <p:nvPr/>
        </p:nvSpPr>
        <p:spPr>
          <a:xfrm>
            <a:off x="-424811" y="229414"/>
            <a:ext cx="11623079" cy="452124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1" algn="ctr" fontAlgn="base"/>
            <a:r>
              <a:rPr lang="fi-FI" sz="3200" b="1" dirty="0" smtClean="0">
                <a:latin typeface="Questa Sans" panose="02000000000000000000" pitchFamily="50" charset="0"/>
              </a:rPr>
              <a:t>Argumentit ICT:n tuomiseksi kouluihin (</a:t>
            </a:r>
            <a:r>
              <a:rPr lang="fi-FI" sz="3200" b="1" dirty="0" err="1" smtClean="0">
                <a:latin typeface="Questa Sans" panose="02000000000000000000" pitchFamily="50" charset="0"/>
              </a:rPr>
              <a:t>Ward</a:t>
            </a:r>
            <a:r>
              <a:rPr lang="fi-FI" sz="3200" b="1" dirty="0" smtClean="0">
                <a:latin typeface="Questa Sans" panose="02000000000000000000" pitchFamily="50" charset="0"/>
              </a:rPr>
              <a:t> &amp; </a:t>
            </a:r>
            <a:r>
              <a:rPr lang="fi-FI" sz="3200" b="1" dirty="0" err="1" smtClean="0">
                <a:latin typeface="Questa Sans" panose="02000000000000000000" pitchFamily="50" charset="0"/>
              </a:rPr>
              <a:t>Parr</a:t>
            </a:r>
            <a:r>
              <a:rPr lang="fi-FI" sz="3200" b="1" dirty="0" smtClean="0">
                <a:latin typeface="Questa Sans" panose="02000000000000000000" pitchFamily="50" charset="0"/>
              </a:rPr>
              <a:t> 2011)</a:t>
            </a:r>
            <a:endParaRPr lang="fi-FI" sz="3200" b="1" dirty="0"/>
          </a:p>
        </p:txBody>
      </p:sp>
      <p:pic>
        <p:nvPicPr>
          <p:cNvPr id="38" name="Kuva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45" y="5362528"/>
            <a:ext cx="1351518" cy="28066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200932" y="3476403"/>
            <a:ext cx="1359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i-FI" sz="2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ed-tech</a:t>
            </a:r>
            <a:endParaRPr lang="fi-FI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sp>
        <p:nvSpPr>
          <p:cNvPr id="40" name="Suorakulmio 39"/>
          <p:cNvSpPr/>
          <p:nvPr/>
        </p:nvSpPr>
        <p:spPr>
          <a:xfrm>
            <a:off x="9536228" y="3467868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i-FI" sz="2800" dirty="0" err="1">
                <a:solidFill>
                  <a:srgbClr val="F06055"/>
                </a:solidFill>
                <a:latin typeface="Questa Sans"/>
                <a:cs typeface="Questa Sans"/>
              </a:rPr>
              <a:t>t</a:t>
            </a:r>
            <a:r>
              <a:rPr lang="fi-FI" sz="2800" dirty="0" err="1" smtClean="0">
                <a:solidFill>
                  <a:srgbClr val="F06055"/>
                </a:solidFill>
                <a:latin typeface="Questa Sans"/>
                <a:cs typeface="Questa Sans"/>
              </a:rPr>
              <a:t>ech-ed</a:t>
            </a:r>
            <a:endParaRPr lang="fi-FI" sz="2800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3790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/>
        </p:blipFill>
        <p:spPr>
          <a:xfrm>
            <a:off x="-3644" y="1785"/>
            <a:ext cx="12194058" cy="68544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flipH="1">
            <a:off x="5794807" y="1330036"/>
            <a:ext cx="6204069" cy="5337399"/>
            <a:chOff x="6598184" y="4415605"/>
            <a:chExt cx="4238407" cy="2455571"/>
          </a:xfrm>
          <a:solidFill>
            <a:schemeClr val="bg1">
              <a:alpha val="60000"/>
            </a:schemeClr>
          </a:solidFill>
        </p:grpSpPr>
        <p:sp>
          <p:nvSpPr>
            <p:cNvPr id="4" name="Rectangle 3"/>
            <p:cNvSpPr/>
            <p:nvPr/>
          </p:nvSpPr>
          <p:spPr>
            <a:xfrm rot="10800000">
              <a:off x="6598184" y="4415605"/>
              <a:ext cx="4238407" cy="2455571"/>
            </a:xfrm>
            <a:custGeom>
              <a:avLst/>
              <a:gdLst>
                <a:gd name="connsiteX0" fmla="*/ 0 w 3853097"/>
                <a:gd name="connsiteY0" fmla="*/ 0 h 1814285"/>
                <a:gd name="connsiteX1" fmla="*/ 3853097 w 3853097"/>
                <a:gd name="connsiteY1" fmla="*/ 0 h 1814285"/>
                <a:gd name="connsiteX2" fmla="*/ 3853097 w 3853097"/>
                <a:gd name="connsiteY2" fmla="*/ 1814285 h 1814285"/>
                <a:gd name="connsiteX3" fmla="*/ 0 w 3853097"/>
                <a:gd name="connsiteY3" fmla="*/ 1814285 h 1814285"/>
                <a:gd name="connsiteX4" fmla="*/ 0 w 3853097"/>
                <a:gd name="connsiteY4" fmla="*/ 0 h 1814285"/>
                <a:gd name="connsiteX0" fmla="*/ 0 w 3853097"/>
                <a:gd name="connsiteY0" fmla="*/ 0 h 2699656"/>
                <a:gd name="connsiteX1" fmla="*/ 3853097 w 3853097"/>
                <a:gd name="connsiteY1" fmla="*/ 0 h 2699656"/>
                <a:gd name="connsiteX2" fmla="*/ 3853097 w 3853097"/>
                <a:gd name="connsiteY2" fmla="*/ 2699656 h 2699656"/>
                <a:gd name="connsiteX3" fmla="*/ 0 w 3853097"/>
                <a:gd name="connsiteY3" fmla="*/ 1814285 h 2699656"/>
                <a:gd name="connsiteX4" fmla="*/ 0 w 3853097"/>
                <a:gd name="connsiteY4" fmla="*/ 0 h 2699656"/>
                <a:gd name="connsiteX0" fmla="*/ 0 w 3853097"/>
                <a:gd name="connsiteY0" fmla="*/ 0 h 2376567"/>
                <a:gd name="connsiteX1" fmla="*/ 3853097 w 3853097"/>
                <a:gd name="connsiteY1" fmla="*/ 0 h 2376567"/>
                <a:gd name="connsiteX2" fmla="*/ 3853097 w 3853097"/>
                <a:gd name="connsiteY2" fmla="*/ 2376567 h 2376567"/>
                <a:gd name="connsiteX3" fmla="*/ 0 w 3853097"/>
                <a:gd name="connsiteY3" fmla="*/ 1814285 h 2376567"/>
                <a:gd name="connsiteX4" fmla="*/ 0 w 3853097"/>
                <a:gd name="connsiteY4" fmla="*/ 0 h 23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97" h="2376567">
                  <a:moveTo>
                    <a:pt x="0" y="0"/>
                  </a:moveTo>
                  <a:lnTo>
                    <a:pt x="3853097" y="0"/>
                  </a:lnTo>
                  <a:lnTo>
                    <a:pt x="3853097" y="2376567"/>
                  </a:lnTo>
                  <a:lnTo>
                    <a:pt x="0" y="18142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8275" cap="sq">
              <a:solidFill>
                <a:srgbClr val="F060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1943" y="5050316"/>
              <a:ext cx="3956387" cy="1727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5981" tIns="36557" rIns="35981" bIns="35981" rtlCol="0" anchor="ctr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Toimiiko rehtori välittäjänä eri tahojen ristipaineessa?</a:t>
              </a:r>
              <a:b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/>
              </a:r>
              <a:b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</a:br>
              <a:r>
                <a:rPr lang="fi-FI" sz="2800" dirty="0" smtClean="0">
                  <a:solidFill>
                    <a:srgbClr val="000000"/>
                  </a:solidFill>
                  <a:latin typeface="Questa Sans"/>
                  <a:cs typeface="Questa Sans"/>
                </a:rPr>
                <a:t>Minkälaisia vaatimuksia ja mahdollisuuksia te olette kohdanneet?</a:t>
              </a:r>
              <a:endParaRPr lang="en-US" sz="2800" dirty="0">
                <a:solidFill>
                  <a:srgbClr val="000000"/>
                </a:solidFill>
                <a:latin typeface="Questa Sans"/>
                <a:cs typeface="Questa Sans"/>
              </a:endParaRPr>
            </a:p>
          </p:txBody>
        </p:sp>
      </p:grpSp>
      <p:sp>
        <p:nvSpPr>
          <p:cNvPr id="8" name="Rectangle 3"/>
          <p:cNvSpPr/>
          <p:nvPr/>
        </p:nvSpPr>
        <p:spPr>
          <a:xfrm>
            <a:off x="190578" y="152331"/>
            <a:ext cx="5125803" cy="2969694"/>
          </a:xfrm>
          <a:custGeom>
            <a:avLst/>
            <a:gdLst>
              <a:gd name="connsiteX0" fmla="*/ 0 w 3853097"/>
              <a:gd name="connsiteY0" fmla="*/ 0 h 1814285"/>
              <a:gd name="connsiteX1" fmla="*/ 3853097 w 3853097"/>
              <a:gd name="connsiteY1" fmla="*/ 0 h 1814285"/>
              <a:gd name="connsiteX2" fmla="*/ 3853097 w 3853097"/>
              <a:gd name="connsiteY2" fmla="*/ 1814285 h 1814285"/>
              <a:gd name="connsiteX3" fmla="*/ 0 w 3853097"/>
              <a:gd name="connsiteY3" fmla="*/ 1814285 h 1814285"/>
              <a:gd name="connsiteX4" fmla="*/ 0 w 3853097"/>
              <a:gd name="connsiteY4" fmla="*/ 0 h 1814285"/>
              <a:gd name="connsiteX0" fmla="*/ 0 w 3853097"/>
              <a:gd name="connsiteY0" fmla="*/ 0 h 2699656"/>
              <a:gd name="connsiteX1" fmla="*/ 3853097 w 3853097"/>
              <a:gd name="connsiteY1" fmla="*/ 0 h 2699656"/>
              <a:gd name="connsiteX2" fmla="*/ 3853097 w 3853097"/>
              <a:gd name="connsiteY2" fmla="*/ 2699656 h 2699656"/>
              <a:gd name="connsiteX3" fmla="*/ 0 w 3853097"/>
              <a:gd name="connsiteY3" fmla="*/ 1814285 h 2699656"/>
              <a:gd name="connsiteX4" fmla="*/ 0 w 3853097"/>
              <a:gd name="connsiteY4" fmla="*/ 0 h 2699656"/>
              <a:gd name="connsiteX0" fmla="*/ 0 w 3853097"/>
              <a:gd name="connsiteY0" fmla="*/ 0 h 2376567"/>
              <a:gd name="connsiteX1" fmla="*/ 3853097 w 3853097"/>
              <a:gd name="connsiteY1" fmla="*/ 0 h 2376567"/>
              <a:gd name="connsiteX2" fmla="*/ 3853097 w 3853097"/>
              <a:gd name="connsiteY2" fmla="*/ 2376567 h 2376567"/>
              <a:gd name="connsiteX3" fmla="*/ 0 w 3853097"/>
              <a:gd name="connsiteY3" fmla="*/ 1814285 h 2376567"/>
              <a:gd name="connsiteX4" fmla="*/ 0 w 3853097"/>
              <a:gd name="connsiteY4" fmla="*/ 0 h 23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097" h="2376567">
                <a:moveTo>
                  <a:pt x="0" y="0"/>
                </a:moveTo>
                <a:lnTo>
                  <a:pt x="3853097" y="0"/>
                </a:lnTo>
                <a:lnTo>
                  <a:pt x="3853097" y="2376567"/>
                </a:lnTo>
                <a:lnTo>
                  <a:pt x="0" y="18142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 w="168275" cap="sq">
            <a:solidFill>
              <a:srgbClr val="F060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96039" y="335211"/>
            <a:ext cx="4914879" cy="2088829"/>
          </a:xfrm>
          <a:prstGeom prst="rect">
            <a:avLst/>
          </a:prstGeom>
          <a:noFill/>
          <a:ln>
            <a:noFill/>
          </a:ln>
        </p:spPr>
        <p:txBody>
          <a:bodyPr wrap="square" lIns="35981" tIns="36557" rIns="35981" bIns="35981" rtlCol="0" anchor="ctr">
            <a:no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i-FI" sz="4400" dirty="0" smtClean="0">
                <a:solidFill>
                  <a:srgbClr val="000000"/>
                </a:solidFill>
                <a:latin typeface="Questa Sans"/>
                <a:cs typeface="Questa Sans"/>
              </a:rPr>
              <a:t>Rehtori on media?</a:t>
            </a:r>
            <a:endParaRPr lang="en-US" sz="4400" dirty="0">
              <a:solidFill>
                <a:srgbClr val="000000"/>
              </a:solidFill>
              <a:latin typeface="Questa Sans"/>
              <a:cs typeface="Questa Sans"/>
            </a:endParaRPr>
          </a:p>
        </p:txBody>
      </p:sp>
    </p:spTree>
    <p:extLst>
      <p:ext uri="{BB962C8B-B14F-4D97-AF65-F5344CB8AC3E}">
        <p14:creationId xmlns:p14="http://schemas.microsoft.com/office/powerpoint/2010/main" val="1227865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7" y="1192810"/>
            <a:ext cx="12188827" cy="4472382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19" y="1500489"/>
            <a:ext cx="9840901" cy="53094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spAutoFit/>
          </a:bodyPr>
          <a:lstStyle/>
          <a:p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Kiinnostavia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keissejä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: 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Teknologiaopetus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 (tech-</a:t>
            </a:r>
            <a:r>
              <a:rPr lang="en-US" sz="3198" dirty="0" err="1" smtClean="0">
                <a:solidFill>
                  <a:srgbClr val="F06055"/>
                </a:solidFill>
                <a:latin typeface="Questa Sans"/>
                <a:cs typeface="Questa Sans"/>
              </a:rPr>
              <a:t>ed</a:t>
            </a:r>
            <a:r>
              <a:rPr lang="en-US" sz="3198" dirty="0" smtClean="0">
                <a:solidFill>
                  <a:srgbClr val="F06055"/>
                </a:solidFill>
                <a:latin typeface="Questa Sans"/>
                <a:cs typeface="Questa Sans"/>
              </a:rPr>
              <a:t>)</a:t>
            </a:r>
            <a:endParaRPr lang="en-US" sz="2399" dirty="0">
              <a:solidFill>
                <a:srgbClr val="F06055"/>
              </a:solidFill>
              <a:latin typeface="Questa Sans"/>
              <a:cs typeface="Questa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10219" y="2532548"/>
            <a:ext cx="2474889" cy="2500971"/>
            <a:chOff x="-286914" y="2099344"/>
            <a:chExt cx="2476178" cy="2502273"/>
          </a:xfrm>
        </p:grpSpPr>
        <p:sp>
          <p:nvSpPr>
            <p:cNvPr id="11" name="Rectangle 10"/>
            <p:cNvSpPr/>
            <p:nvPr/>
          </p:nvSpPr>
          <p:spPr>
            <a:xfrm>
              <a:off x="-286914" y="2099344"/>
              <a:ext cx="2476178" cy="25022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199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34" y="3066915"/>
              <a:ext cx="1165280" cy="1165280"/>
            </a:xfrm>
            <a:prstGeom prst="rect">
              <a:avLst/>
            </a:prstGeom>
            <a:noFill/>
          </p:spPr>
        </p:pic>
      </p:grpSp>
      <p:sp>
        <p:nvSpPr>
          <p:cNvPr id="45" name="TextBox 4"/>
          <p:cNvSpPr txBox="1"/>
          <p:nvPr/>
        </p:nvSpPr>
        <p:spPr>
          <a:xfrm>
            <a:off x="3117721" y="2855414"/>
            <a:ext cx="2984996" cy="237125"/>
          </a:xfrm>
          <a:prstGeom prst="rect">
            <a:avLst/>
          </a:prstGeom>
          <a:noFill/>
        </p:spPr>
        <p:txBody>
          <a:bodyPr wrap="square" lIns="38385" tIns="19192" rIns="38385" bIns="19192" rtlCol="0" anchor="ctr">
            <a:noAutofit/>
          </a:bodyPr>
          <a:lstStyle/>
          <a:p>
            <a:pPr lvl="2" algn="ctr" fontAlgn="base"/>
            <a:r>
              <a:rPr lang="fi-FI" dirty="0"/>
              <a:t>1</a:t>
            </a:r>
            <a:r>
              <a:rPr lang="fi-FI" dirty="0" smtClean="0"/>
              <a:t>) </a:t>
            </a:r>
            <a:endParaRPr lang="fi-FI" dirty="0"/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6" y="2828062"/>
            <a:ext cx="1351518" cy="2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29" r="-1" b="7768"/>
          <a:stretch/>
        </p:blipFill>
        <p:spPr>
          <a:xfrm>
            <a:off x="0" y="1786"/>
            <a:ext cx="12190414" cy="6854430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604116" y="247136"/>
            <a:ext cx="9456984" cy="619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chemeClr val="tx1"/>
              </a:solidFill>
            </a:endParaRPr>
          </a:p>
        </p:txBody>
      </p:sp>
      <p:sp>
        <p:nvSpPr>
          <p:cNvPr id="32" name="Otsikko 1"/>
          <p:cNvSpPr txBox="1">
            <a:spLocks/>
          </p:cNvSpPr>
          <p:nvPr/>
        </p:nvSpPr>
        <p:spPr>
          <a:xfrm>
            <a:off x="1697098" y="1798801"/>
            <a:ext cx="8111279" cy="40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Questa Sans" panose="02000000000000000000" pitchFamily="50" charset="0"/>
              </a:rPr>
              <a:t>K</a:t>
            </a:r>
            <a:r>
              <a:rPr lang="fi-FI" dirty="0" smtClean="0">
                <a:latin typeface="Questa Sans" panose="02000000000000000000" pitchFamily="50" charset="0"/>
              </a:rPr>
              <a:t>urssit yli 60 lukiossa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Questa Sans" panose="02000000000000000000" pitchFamily="50" charset="0"/>
              </a:rPr>
              <a:t>Ensimmäinen kurssi ammatillisella puolella tänä </a:t>
            </a:r>
            <a:r>
              <a:rPr lang="fi-FI" dirty="0" smtClean="0">
                <a:latin typeface="Questa Sans" panose="02000000000000000000" pitchFamily="50" charset="0"/>
              </a:rPr>
              <a:t>keväänä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smtClean="0">
                <a:latin typeface="Questa Sans" panose="02000000000000000000" pitchFamily="50" charset="0"/>
              </a:rPr>
              <a:t>Työpajoja yläasteilla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smtClean="0">
                <a:latin typeface="Questa Sans" panose="02000000000000000000" pitchFamily="50" charset="0"/>
              </a:rPr>
              <a:t>Tapahtumia Suomessa ja ulkomailla</a:t>
            </a:r>
          </a:p>
          <a:p>
            <a:pPr>
              <a:lnSpc>
                <a:spcPct val="120000"/>
              </a:lnSpc>
            </a:pPr>
            <a:endParaRPr lang="fi-FI" dirty="0" smtClean="0">
              <a:latin typeface="Questa Sans" panose="02000000000000000000" pitchFamily="50" charset="0"/>
            </a:endParaRPr>
          </a:p>
          <a:p>
            <a:pPr>
              <a:lnSpc>
                <a:spcPct val="120000"/>
              </a:lnSpc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smtClean="0">
                <a:latin typeface="Questa Sans" panose="02000000000000000000" pitchFamily="50" charset="0"/>
              </a:rPr>
              <a:t>Ohjaajana aina paikallinen korkeakouluopiskelija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smtClean="0">
                <a:latin typeface="Questa Sans" panose="02000000000000000000" pitchFamily="50" charset="0"/>
              </a:rPr>
              <a:t>Opettajankoulutus osana kurssia!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dirty="0" smtClean="0">
              <a:latin typeface="Questa Sans" panose="02000000000000000000" pitchFamily="50" charset="0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1095687" y="401701"/>
            <a:ext cx="7962421" cy="139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06055"/>
                </a:solidFill>
                <a:latin typeface="Questa Sans"/>
                <a:cs typeface="Questa Sans"/>
              </a:rPr>
              <a:t>Tech-</a:t>
            </a:r>
            <a:r>
              <a:rPr lang="en-US" b="1" dirty="0" err="1">
                <a:solidFill>
                  <a:srgbClr val="F06055"/>
                </a:solidFill>
                <a:latin typeface="Questa Sans"/>
                <a:cs typeface="Questa Sans"/>
              </a:rPr>
              <a:t>ed</a:t>
            </a:r>
            <a:r>
              <a:rPr lang="en-US" b="1" dirty="0">
                <a:solidFill>
                  <a:srgbClr val="F06055"/>
                </a:solidFill>
                <a:latin typeface="Questa Sans"/>
                <a:cs typeface="Questa Sans"/>
              </a:rPr>
              <a:t>: 1) </a:t>
            </a:r>
            <a:r>
              <a:rPr lang="fi-FI" dirty="0" smtClean="0">
                <a:latin typeface="Questa Sans" panose="02000000000000000000" pitchFamily="50" charset="0"/>
              </a:rPr>
              <a:t>		</a:t>
            </a:r>
            <a:r>
              <a:rPr lang="fi-FI" dirty="0" smtClean="0">
                <a:latin typeface="Questa Sans" panose="02000000000000000000" pitchFamily="50" charset="0"/>
              </a:rPr>
              <a:t>			?</a:t>
            </a:r>
            <a:endParaRPr lang="fi-FI" dirty="0" smtClean="0">
              <a:latin typeface="Questa Sans" panose="02000000000000000000" pitchFamily="50" charset="0"/>
            </a:endParaRPr>
          </a:p>
        </p:txBody>
      </p:sp>
      <p:pic>
        <p:nvPicPr>
          <p:cNvPr id="31" name="Kuva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0" y="805941"/>
            <a:ext cx="2834454" cy="5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757</Words>
  <Application>Microsoft Office PowerPoint</Application>
  <PresentationFormat>Laajakuva</PresentationFormat>
  <Paragraphs>253</Paragraphs>
  <Slides>47</Slides>
  <Notes>26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inherit</vt:lpstr>
      <vt:lpstr>Open Sans</vt:lpstr>
      <vt:lpstr>Oswald</vt:lpstr>
      <vt:lpstr>Questa Sans</vt:lpstr>
      <vt:lpstr>Office-teema</vt:lpstr>
      <vt:lpstr>think-cell Slide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Monilukutaito laaja-alaisena osaamisena eri oppiaineissa – koodaaminen osana monilukutaitoa.</dc:title>
  <dc:creator>Mikko</dc:creator>
  <cp:lastModifiedBy>Mikko</cp:lastModifiedBy>
  <cp:revision>31</cp:revision>
  <dcterms:created xsi:type="dcterms:W3CDTF">2016-11-02T13:39:39Z</dcterms:created>
  <dcterms:modified xsi:type="dcterms:W3CDTF">2017-09-08T07:30:40Z</dcterms:modified>
</cp:coreProperties>
</file>