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3" r:id="rId5"/>
    <p:sldId id="257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64" r:id="rId18"/>
    <p:sldId id="265" r:id="rId19"/>
    <p:sldId id="262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C85-4574-49C0-B791-1167B2EEBC24}" type="datetimeFigureOut">
              <a:rPr lang="fi-FI" smtClean="0"/>
              <a:t>7.9.2017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9475-AFEF-496A-9CA9-3055955624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286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C85-4574-49C0-B791-1167B2EEBC24}" type="datetimeFigureOut">
              <a:rPr lang="fi-FI" smtClean="0"/>
              <a:t>7.9.2017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9475-AFEF-496A-9CA9-3055955624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04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C85-4574-49C0-B791-1167B2EEBC24}" type="datetimeFigureOut">
              <a:rPr lang="fi-FI" smtClean="0"/>
              <a:t>7.9.2017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9475-AFEF-496A-9CA9-3055955624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2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C85-4574-49C0-B791-1167B2EEBC24}" type="datetimeFigureOut">
              <a:rPr lang="fi-FI" smtClean="0"/>
              <a:t>7.9.2017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9475-AFEF-496A-9CA9-3055955624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52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C85-4574-49C0-B791-1167B2EEBC24}" type="datetimeFigureOut">
              <a:rPr lang="fi-FI" smtClean="0"/>
              <a:t>7.9.2017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9475-AFEF-496A-9CA9-3055955624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355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C85-4574-49C0-B791-1167B2EEBC24}" type="datetimeFigureOut">
              <a:rPr lang="fi-FI" smtClean="0"/>
              <a:t>7.9.2017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9475-AFEF-496A-9CA9-3055955624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352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C85-4574-49C0-B791-1167B2EEBC24}" type="datetimeFigureOut">
              <a:rPr lang="fi-FI" smtClean="0"/>
              <a:t>7.9.2017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9475-AFEF-496A-9CA9-3055955624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883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C85-4574-49C0-B791-1167B2EEBC24}" type="datetimeFigureOut">
              <a:rPr lang="fi-FI" smtClean="0"/>
              <a:t>7.9.2017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9475-AFEF-496A-9CA9-3055955624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30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C85-4574-49C0-B791-1167B2EEBC24}" type="datetimeFigureOut">
              <a:rPr lang="fi-FI" smtClean="0"/>
              <a:t>7.9.2017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9475-AFEF-496A-9CA9-3055955624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183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C85-4574-49C0-B791-1167B2EEBC24}" type="datetimeFigureOut">
              <a:rPr lang="fi-FI" smtClean="0"/>
              <a:t>7.9.2017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9475-AFEF-496A-9CA9-3055955624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237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C85-4574-49C0-B791-1167B2EEBC24}" type="datetimeFigureOut">
              <a:rPr lang="fi-FI" smtClean="0"/>
              <a:t>7.9.2017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9475-AFEF-496A-9CA9-3055955624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4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31C85-4574-49C0-B791-1167B2EEBC24}" type="datetimeFigureOut">
              <a:rPr lang="fi-FI" smtClean="0"/>
              <a:t>7.9.2017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9475-AFEF-496A-9CA9-3055955624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774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nestcentre.com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117632" cy="182763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fi-FI" sz="5300" b="1" dirty="0"/>
              <a:t>Innostu hankkeesta </a:t>
            </a:r>
            <a:r>
              <a:rPr lang="fi-FI" sz="5300" dirty="0"/>
              <a:t>–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4000" dirty="0" smtClean="0"/>
              <a:t>Hyvän </a:t>
            </a:r>
            <a:r>
              <a:rPr lang="fi-FI" sz="4000" dirty="0"/>
              <a:t>hankkeen polku ideasta rahoitukseen sekä onnistunut </a:t>
            </a:r>
            <a:r>
              <a:rPr lang="fi-FI" sz="4000" dirty="0" smtClean="0"/>
              <a:t>toteutus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fi-FI" sz="2400" dirty="0" smtClean="0"/>
              <a:t>Maarit Niskanen</a:t>
            </a:r>
          </a:p>
          <a:p>
            <a:r>
              <a:rPr lang="fi-FI" sz="2400" dirty="0" err="1" smtClean="0"/>
              <a:t>NEST-keskus</a:t>
            </a:r>
            <a:endParaRPr lang="fi-FI" sz="2400" dirty="0" smtClean="0"/>
          </a:p>
          <a:p>
            <a:r>
              <a:rPr lang="fi-FI" sz="2400" dirty="0" smtClean="0"/>
              <a:t>Itä-Suomen rehtori- ja johtajuuspäivät</a:t>
            </a:r>
          </a:p>
          <a:p>
            <a:r>
              <a:rPr lang="fi-FI" sz="2400" dirty="0" smtClean="0"/>
              <a:t>Tahko 7.-8.9.2017</a:t>
            </a:r>
            <a:endParaRPr lang="fi-FI" sz="2400" dirty="0"/>
          </a:p>
        </p:txBody>
      </p:sp>
      <p:pic>
        <p:nvPicPr>
          <p:cNvPr id="4" name="Picture 4" descr="http://kallepahajoki.net/samuli/wp-content/uploads/2016/03/nes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94151"/>
            <a:ext cx="15240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77" y="4857802"/>
            <a:ext cx="5652447" cy="173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0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aritni\AppData\Local\Microsoft\Windows\Temporary Internet Files\Content.Outlook\G2QI6YOI\20161111_11054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8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 smtClean="0"/>
              <a:t>LFA-matriisi</a:t>
            </a:r>
            <a:endParaRPr lang="fi-FI" sz="40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E0F5-7834-425E-818A-921F3D1362B0}" type="datetime3">
              <a:rPr lang="en-US" smtClean="0"/>
              <a:t>7 September 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Copyright 2016 NEST </a:t>
            </a:r>
            <a:r>
              <a:rPr lang="fi-FI" dirty="0" smtClean="0"/>
              <a:t>Centre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>
              <a:buNone/>
            </a:pPr>
            <a:r>
              <a:rPr lang="fi-FI" sz="1000" dirty="0" smtClean="0"/>
              <a:t>Lähde: https://www.fundsforngos.org/free-resources-for-ngos/how-to-write-logical-framework-analysis-lfa-in-grant-proposals-a-simple-guide-for-ngos-1/</a:t>
            </a:r>
          </a:p>
        </p:txBody>
      </p:sp>
      <p:pic>
        <p:nvPicPr>
          <p:cNvPr id="3074" name="Picture 2" descr="http://2c3p04chg2gd0hod6vgvpc9-wpengine.netdna-ssl.com/wp-content/uploads/lfa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1" y="1196752"/>
            <a:ext cx="8575921" cy="48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6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aritni\AppData\Local\Microsoft\Windows\Temporary Internet Files\Content.Outlook\G2QI6YOI\20161109_11184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smtClean="0"/>
              <a:t>Ongelmapuuanalyysi (</a:t>
            </a:r>
            <a:r>
              <a:rPr lang="fi-FI" sz="3200" b="1" dirty="0" err="1" smtClean="0"/>
              <a:t>Problem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Tree</a:t>
            </a:r>
            <a:r>
              <a:rPr lang="fi-FI" sz="3200" b="1" dirty="0" smtClean="0"/>
              <a:t> Analysis)</a:t>
            </a:r>
            <a:endParaRPr lang="fi-FI" sz="32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6368" y="1340768"/>
            <a:ext cx="8291264" cy="4525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i-FI" sz="2200" dirty="0" smtClean="0"/>
              <a:t>Ongelmapuuanalyysi on visuaalinen menetelmä projektien suunnitteluun, jonka avulla laaditaan yleiskuva yksilöidystä ongelmasta tai tarpeesta sekä sen syistä ja vaikutuksista</a:t>
            </a:r>
          </a:p>
          <a:p>
            <a:pPr>
              <a:buFontTx/>
              <a:buChar char="-"/>
            </a:pPr>
            <a:r>
              <a:rPr lang="fi-FI" sz="2200" dirty="0" smtClean="0"/>
              <a:t>Ongelmapuussa identifioidaan ei-toivottuun nykytilaan johtavat syy-seuraussuhteet</a:t>
            </a:r>
          </a:p>
          <a:p>
            <a:pPr>
              <a:buFontTx/>
              <a:buChar char="-"/>
            </a:pPr>
            <a:r>
              <a:rPr lang="fi-FI" sz="2200" dirty="0" smtClean="0"/>
              <a:t>Ongelmapuu esittää asioiden objektiivisen nykytilan eikä keskity menneisyyden tai tulevaisuuden ilmiöiden tarkasteluun</a:t>
            </a:r>
          </a:p>
          <a:p>
            <a:pPr>
              <a:buFontTx/>
              <a:buChar char="-"/>
            </a:pPr>
            <a:r>
              <a:rPr lang="fi-FI" sz="2200" dirty="0" smtClean="0"/>
              <a:t>Ongelmapuu voidaan tarvittaessa jakaa helpommin käsiteltäviin pienempiin palasiin, osaongelmiin ja -seurauksiin</a:t>
            </a:r>
          </a:p>
          <a:p>
            <a:pPr>
              <a:buFontTx/>
              <a:buChar char="-"/>
            </a:pPr>
            <a:r>
              <a:rPr lang="fi-FI" sz="2200" dirty="0" smtClean="0"/>
              <a:t>Ongelmapuu voidaan kääntää ratkaisupuuksi, jossa  määritellään negatiivisen tilanteen sijaan positiiviset tilannekuva sisältäen siihen johtaneet keinot sekä lopputulos ja vaikuttavuus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A8E-D081-4D2E-8889-2A1342A89FD1}" type="datetime3">
              <a:rPr lang="en-US" smtClean="0"/>
              <a:t>7 September 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Copyright 2016 NEST Centre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96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aritni\AppData\Local\Microsoft\Windows\Temporary Internet Files\Content.Outlook\G2QI6YOI\20161111_11054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8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i-FI" sz="4000" b="1" dirty="0" smtClean="0"/>
              <a:t>Ongelmapuu - Esimerkki</a:t>
            </a:r>
            <a:endParaRPr lang="fi-FI" sz="40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E0F5-7834-425E-818A-921F3D1362B0}" type="datetime3">
              <a:rPr lang="en-US" smtClean="0"/>
              <a:t>7 September 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Copyright 2016 NEST </a:t>
            </a:r>
            <a:r>
              <a:rPr lang="fi-FI" dirty="0" smtClean="0"/>
              <a:t>Centre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>
              <a:buNone/>
            </a:pPr>
            <a:endParaRPr lang="fi-FI" sz="1050" dirty="0" smtClean="0"/>
          </a:p>
          <a:p>
            <a:pPr marL="0" indent="0">
              <a:buNone/>
            </a:pPr>
            <a:r>
              <a:rPr lang="fi-FI" sz="1050" dirty="0" smtClean="0"/>
              <a:t>Lähde</a:t>
            </a:r>
            <a:r>
              <a:rPr lang="fi-FI" sz="1050" dirty="0"/>
              <a:t>: http://www.sswm.info/content/problem-tree-analysis</a:t>
            </a:r>
          </a:p>
        </p:txBody>
      </p:sp>
      <p:pic>
        <p:nvPicPr>
          <p:cNvPr id="4098" name="Picture 2" descr="C:\Users\MAARITNI\Desktop\Problem tr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80" y="1268760"/>
            <a:ext cx="7716163" cy="476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aritni\AppData\Local\Microsoft\Windows\Temporary Internet Files\Content.Outlook\G2QI6YOI\20161111_11054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8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i-FI" sz="4000" b="1" dirty="0" smtClean="0"/>
              <a:t>Ratkaisupuu </a:t>
            </a:r>
            <a:r>
              <a:rPr lang="fi-FI" sz="4000" b="1" dirty="0"/>
              <a:t>- Esimerkki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E0F5-7834-425E-818A-921F3D1362B0}" type="datetime3">
              <a:rPr lang="en-US" smtClean="0"/>
              <a:t>7 September 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Copyright 2016 NEST </a:t>
            </a:r>
            <a:r>
              <a:rPr lang="fi-FI" dirty="0" smtClean="0"/>
              <a:t>Centre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>
              <a:buNone/>
            </a:pPr>
            <a:endParaRPr lang="fi-FI" sz="1050" dirty="0" smtClean="0"/>
          </a:p>
          <a:p>
            <a:pPr marL="0" indent="0">
              <a:buNone/>
            </a:pPr>
            <a:r>
              <a:rPr lang="fi-FI" sz="1050" dirty="0" smtClean="0"/>
              <a:t>Lähde</a:t>
            </a:r>
            <a:r>
              <a:rPr lang="fi-FI" sz="1050" dirty="0"/>
              <a:t>: http://www.sswm.info/content/problem-tree-analysis</a:t>
            </a:r>
          </a:p>
        </p:txBody>
      </p:sp>
      <p:pic>
        <p:nvPicPr>
          <p:cNvPr id="3" name="Picture 2" descr="C:\Users\MAARITNI\Desktop\Ratkaisupu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21492"/>
            <a:ext cx="7610546" cy="472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4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aritni\AppData\Local\Microsoft\Windows\Temporary Internet Files\Content.Outlook\G2QI6YOI\20161109_11184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smtClean="0"/>
              <a:t>Vaikuttavuuden kuvaaminen hankkeessa</a:t>
            </a:r>
            <a:endParaRPr lang="fi-FI" sz="32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6368" y="1340768"/>
            <a:ext cx="8291264" cy="4525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i-FI" sz="2200" dirty="0" smtClean="0"/>
              <a:t>Hankkeiden vaikuttavuus (</a:t>
            </a:r>
            <a:r>
              <a:rPr lang="fi-FI" sz="2200" dirty="0" err="1" smtClean="0"/>
              <a:t>Impact</a:t>
            </a:r>
            <a:r>
              <a:rPr lang="fi-FI" sz="2200" dirty="0" smtClean="0"/>
              <a:t>) on EU-ohjelmissa noussut erääksi merkittävistä hankkeiden arviointikriteereistä kaudella 2014-2020</a:t>
            </a:r>
          </a:p>
          <a:p>
            <a:pPr>
              <a:buFontTx/>
              <a:buChar char="-"/>
            </a:pPr>
            <a:r>
              <a:rPr lang="fi-FI" sz="2200" dirty="0" smtClean="0"/>
              <a:t>Laadukkaissa hankesuunnitelmissa on tulosten ja tuotosten lisäksi pystyttävä määrittelemään hankkeen lyhyen, keskipitkän ja pitkän aikavälin vaikuttavuus sekä siitä johtuvat kerrannaisvaikutukset mikro- ja makrotasolla (yksilö, organisaatio tai yhteisö sekä alueellinen, kansallinen ja kansainvälinen taso)</a:t>
            </a:r>
          </a:p>
          <a:p>
            <a:pPr>
              <a:buFontTx/>
              <a:buChar char="-"/>
            </a:pPr>
            <a:r>
              <a:rPr lang="fi-FI" sz="2200" dirty="0" smtClean="0"/>
              <a:t>Visuaalinen keino vaikuttavuuden kuvaamiseen on ns. vaikuttavuuspuu (Tykkyläinen &amp; Honkasalo)</a:t>
            </a:r>
          </a:p>
          <a:p>
            <a:pPr>
              <a:buFontTx/>
              <a:buChar char="-"/>
            </a:pPr>
            <a:r>
              <a:rPr lang="fi-FI" sz="2200" dirty="0" smtClean="0"/>
              <a:t>Vaikuttavuuden voi kuvata puun lisäksi vaikuttavuusketjuna, jossa vaikutus/vaikuttavuus </a:t>
            </a:r>
            <a:r>
              <a:rPr lang="fi-FI" sz="2200" dirty="0"/>
              <a:t>on seuraus ketjussa panos (input) – tuotos (output) – tulos (</a:t>
            </a:r>
            <a:r>
              <a:rPr lang="fi-FI" sz="2200" dirty="0" err="1"/>
              <a:t>outcome</a:t>
            </a:r>
            <a:r>
              <a:rPr lang="fi-FI" sz="2200" dirty="0" smtClean="0"/>
              <a:t>)</a:t>
            </a:r>
          </a:p>
          <a:p>
            <a:pPr marL="0" indent="0">
              <a:buNone/>
            </a:pPr>
            <a:endParaRPr lang="fi-FI" sz="22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A8E-D081-4D2E-8889-2A1342A89FD1}" type="datetime3">
              <a:rPr lang="en-US" smtClean="0"/>
              <a:t>7 September 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Copyright 2016 NEST Centre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9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aritni\AppData\Local\Microsoft\Windows\Temporary Internet Files\Content.Outlook\G2QI6YOI\20161111_11054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8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i-FI" sz="2400" b="1" dirty="0" smtClean="0"/>
              <a:t>Vaikuttavuuspuu (Saila Tykkyläinen ja Antti Honkasalo)</a:t>
            </a:r>
            <a:endParaRPr lang="fi-FI" sz="24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E0F5-7834-425E-818A-921F3D1362B0}" type="datetime3">
              <a:rPr lang="en-US" smtClean="0"/>
              <a:t>7 September 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Copyright 2016 NEST </a:t>
            </a:r>
            <a:r>
              <a:rPr lang="fi-FI" dirty="0" smtClean="0"/>
              <a:t>Centre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>
              <a:buNone/>
            </a:pPr>
            <a:endParaRPr lang="fi-FI" sz="1050" dirty="0" smtClean="0"/>
          </a:p>
          <a:p>
            <a:pPr marL="0" indent="0">
              <a:buNone/>
            </a:pPr>
            <a:r>
              <a:rPr lang="fi-FI" sz="1050" dirty="0" smtClean="0"/>
              <a:t>Lähde</a:t>
            </a:r>
            <a:r>
              <a:rPr lang="fi-FI" sz="1050" dirty="0"/>
              <a:t>: https://plus.google.com/114246188801327800530</a:t>
            </a:r>
          </a:p>
        </p:txBody>
      </p:sp>
      <p:pic>
        <p:nvPicPr>
          <p:cNvPr id="6147" name="Picture 3" descr="C:\Users\MAARITNI\Desktop\Vaikutuspuu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6851915" cy="51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9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aritni\AppData\Local\Microsoft\Windows\Temporary Internet Files\Content.Outlook\G2QI6YOI\20161111_11054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8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888432" cy="994122"/>
          </a:xfrm>
        </p:spPr>
        <p:txBody>
          <a:bodyPr>
            <a:normAutofit fontScale="90000"/>
          </a:bodyPr>
          <a:lstStyle/>
          <a:p>
            <a:r>
              <a:rPr lang="fi-FI" sz="4000" b="1" dirty="0" smtClean="0"/>
              <a:t>Vaikuttavuustarina</a:t>
            </a:r>
            <a:endParaRPr lang="fi-FI" sz="40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E0F5-7834-425E-818A-921F3D1362B0}" type="datetime3">
              <a:rPr lang="en-US" smtClean="0"/>
              <a:t>7 September 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Copyright 2016 NEST </a:t>
            </a:r>
            <a:r>
              <a:rPr lang="fi-FI" dirty="0" smtClean="0"/>
              <a:t>Centre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i-FI" sz="1050" dirty="0" smtClean="0"/>
          </a:p>
          <a:p>
            <a:pPr marL="0" indent="0">
              <a:buNone/>
            </a:pPr>
            <a:r>
              <a:rPr lang="fi-FI" sz="2400" dirty="0" smtClean="0"/>
              <a:t>Hankkeen vaikuttavuuden </a:t>
            </a:r>
          </a:p>
          <a:p>
            <a:pPr marL="0" indent="0">
              <a:buNone/>
            </a:pPr>
            <a:r>
              <a:rPr lang="fi-FI" sz="2400" dirty="0" smtClean="0"/>
              <a:t>voi esittää myös tarinallisesti</a:t>
            </a:r>
            <a:endParaRPr lang="fi-FI" sz="240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 algn="ctr">
              <a:buNone/>
            </a:pPr>
            <a:endParaRPr lang="fi-FI" sz="1050" dirty="0"/>
          </a:p>
          <a:p>
            <a:pPr marL="0" indent="0" algn="ctr">
              <a:buNone/>
            </a:pPr>
            <a:endParaRPr lang="fi-FI" sz="1050" dirty="0" smtClean="0"/>
          </a:p>
          <a:p>
            <a:pPr marL="0" indent="0">
              <a:buNone/>
            </a:pPr>
            <a:r>
              <a:rPr lang="fi-FI" sz="1050" dirty="0" smtClean="0"/>
              <a:t>			       Lähde: </a:t>
            </a:r>
            <a:r>
              <a:rPr lang="fi-FI" sz="1050" dirty="0" err="1" smtClean="0"/>
              <a:t>Talentia</a:t>
            </a:r>
            <a:endParaRPr lang="fi-FI" sz="1050" dirty="0"/>
          </a:p>
        </p:txBody>
      </p:sp>
      <p:pic>
        <p:nvPicPr>
          <p:cNvPr id="7171" name="Picture 3" descr="C:\Users\MAARITNI\Desktop\marko_talent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45" y="-6263"/>
            <a:ext cx="4449328" cy="64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9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5077767" cy="720353"/>
          </a:xfrm>
        </p:spPr>
        <p:txBody>
          <a:bodyPr/>
          <a:lstStyle/>
          <a:p>
            <a:pPr eaLnBrk="1" hangingPunct="1"/>
            <a:r>
              <a:rPr lang="fi-FI" sz="2400" b="1" dirty="0" smtClean="0"/>
              <a:t>EU-ohjelmakartta 2007-2013 ja Suomi</a:t>
            </a:r>
          </a:p>
        </p:txBody>
      </p:sp>
      <p:sp>
        <p:nvSpPr>
          <p:cNvPr id="5" name="Suorakulmio 4"/>
          <p:cNvSpPr/>
          <p:nvPr/>
        </p:nvSpPr>
        <p:spPr>
          <a:xfrm>
            <a:off x="395536" y="2708920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 err="1">
                <a:solidFill>
                  <a:prstClr val="black"/>
                </a:solidFill>
              </a:rPr>
              <a:t>Youth</a:t>
            </a:r>
            <a:r>
              <a:rPr lang="fi-FI" sz="1400" b="1" dirty="0">
                <a:solidFill>
                  <a:prstClr val="black"/>
                </a:solidFill>
              </a:rPr>
              <a:t> in Action</a:t>
            </a:r>
            <a:endParaRPr lang="fi-FI" sz="1400" b="1" dirty="0">
              <a:solidFill>
                <a:prstClr val="white"/>
              </a:solidFill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395536" y="3717032"/>
            <a:ext cx="151216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 err="1">
                <a:solidFill>
                  <a:prstClr val="black"/>
                </a:solidFill>
              </a:rPr>
              <a:t>Fundamental</a:t>
            </a:r>
            <a:r>
              <a:rPr lang="fi-FI" sz="1400" b="1" dirty="0">
                <a:solidFill>
                  <a:prstClr val="black"/>
                </a:solidFill>
              </a:rPr>
              <a:t> Rights and </a:t>
            </a:r>
            <a:r>
              <a:rPr lang="fi-FI" sz="1400" b="1" dirty="0" err="1">
                <a:solidFill>
                  <a:prstClr val="black"/>
                </a:solidFill>
              </a:rPr>
              <a:t>Justice</a:t>
            </a:r>
            <a:r>
              <a:rPr lang="fi-FI" sz="1400" b="1" dirty="0">
                <a:solidFill>
                  <a:prstClr val="black"/>
                </a:solidFill>
              </a:rPr>
              <a:t> </a:t>
            </a:r>
            <a:r>
              <a:rPr lang="fi-FI" sz="1400" dirty="0">
                <a:solidFill>
                  <a:prstClr val="black"/>
                </a:solidFill>
              </a:rPr>
              <a:t>(542,9 M€, mm. </a:t>
            </a:r>
            <a:r>
              <a:rPr lang="fi-FI" sz="1400" dirty="0" err="1">
                <a:solidFill>
                  <a:prstClr val="black"/>
                </a:solidFill>
              </a:rPr>
              <a:t>Daphne</a:t>
            </a:r>
            <a:r>
              <a:rPr lang="fi-FI" sz="1400" dirty="0">
                <a:solidFill>
                  <a:prstClr val="black"/>
                </a:solidFill>
              </a:rPr>
              <a:t> II)</a:t>
            </a:r>
            <a:endParaRPr lang="fi-FI" sz="1400" b="1" dirty="0">
              <a:solidFill>
                <a:prstClr val="white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2411760" y="1052736"/>
            <a:ext cx="288032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600" b="1" dirty="0">
                <a:solidFill>
                  <a:prstClr val="black"/>
                </a:solidFill>
              </a:rPr>
              <a:t>Alue- ja rakennepolitiikka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>
                <a:solidFill>
                  <a:prstClr val="black"/>
                </a:solidFill>
              </a:rPr>
              <a:t>(EAKR, ESR, koheesiorahasto)</a:t>
            </a:r>
            <a:endParaRPr lang="fi-FI" sz="16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>
                <a:solidFill>
                  <a:prstClr val="black"/>
                </a:solidFill>
              </a:rPr>
              <a:t>350 </a:t>
            </a:r>
            <a:r>
              <a:rPr lang="fi-FI" sz="1600" dirty="0" err="1">
                <a:solidFill>
                  <a:prstClr val="black"/>
                </a:solidFill>
              </a:rPr>
              <a:t>Mrd€</a:t>
            </a:r>
            <a:r>
              <a:rPr lang="fi-FI" sz="1600" dirty="0">
                <a:solidFill>
                  <a:prstClr val="black"/>
                </a:solidFill>
              </a:rPr>
              <a:t> (36 %)</a:t>
            </a:r>
          </a:p>
        </p:txBody>
      </p:sp>
      <p:sp>
        <p:nvSpPr>
          <p:cNvPr id="9" name="Suorakulmio 8"/>
          <p:cNvSpPr/>
          <p:nvPr/>
        </p:nvSpPr>
        <p:spPr>
          <a:xfrm>
            <a:off x="5652120" y="4869160"/>
            <a:ext cx="129614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prstClr val="black"/>
                </a:solidFill>
              </a:rPr>
              <a:t>EU </a:t>
            </a:r>
            <a:r>
              <a:rPr lang="fi-FI" sz="1400" b="1" dirty="0" err="1">
                <a:solidFill>
                  <a:prstClr val="black"/>
                </a:solidFill>
              </a:rPr>
              <a:t>health</a:t>
            </a:r>
            <a:r>
              <a:rPr lang="fi-FI" sz="1400" b="1" dirty="0">
                <a:solidFill>
                  <a:prstClr val="black"/>
                </a:solidFill>
              </a:rPr>
              <a:t> Programme</a:t>
            </a:r>
            <a:r>
              <a:rPr lang="fi-FI" sz="1400" dirty="0">
                <a:solidFill>
                  <a:prstClr val="black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prstClr val="black"/>
                </a:solidFill>
              </a:rPr>
              <a:t>(321,5 M€)</a:t>
            </a:r>
            <a:endParaRPr lang="fi-FI" sz="1400" b="1" dirty="0">
              <a:solidFill>
                <a:prstClr val="white"/>
              </a:solidFill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5292080" y="1052736"/>
            <a:ext cx="187220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600" b="1" dirty="0">
                <a:solidFill>
                  <a:prstClr val="black"/>
                </a:solidFill>
              </a:rPr>
              <a:t>Manner-Suomen maaseudun kehittämisohjelma</a:t>
            </a:r>
            <a:endParaRPr lang="fi-FI" sz="16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>
                <a:solidFill>
                  <a:prstClr val="black"/>
                </a:solidFill>
              </a:rPr>
              <a:t>(ml. </a:t>
            </a:r>
            <a:r>
              <a:rPr lang="fi-FI" sz="1600" dirty="0" err="1">
                <a:solidFill>
                  <a:prstClr val="black"/>
                </a:solidFill>
              </a:rPr>
              <a:t>Leader</a:t>
            </a:r>
            <a:r>
              <a:rPr lang="fi-FI" sz="16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323528" y="980728"/>
            <a:ext cx="136815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prstClr val="black"/>
                </a:solidFill>
              </a:rPr>
              <a:t>Culture 2007-2013</a:t>
            </a:r>
            <a:r>
              <a:rPr lang="fi-FI" sz="1400" dirty="0">
                <a:solidFill>
                  <a:prstClr val="black"/>
                </a:solidFill>
              </a:rPr>
              <a:t> (400 M€)</a:t>
            </a:r>
            <a:endParaRPr lang="fi-FI" sz="1400" b="1" dirty="0">
              <a:solidFill>
                <a:prstClr val="white"/>
              </a:solidFill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5292080" y="2852936"/>
            <a:ext cx="187220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>
                <a:solidFill>
                  <a:prstClr val="black"/>
                </a:solidFill>
              </a:rPr>
              <a:t>Euroopan kalatalousrahasto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2411760" y="3717032"/>
            <a:ext cx="288032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600" b="1" dirty="0">
                <a:solidFill>
                  <a:prstClr val="black"/>
                </a:solidFill>
              </a:rPr>
              <a:t>Aluepolitiikan </a:t>
            </a:r>
            <a:r>
              <a:rPr lang="fi-FI" sz="1600" b="1" dirty="0" err="1">
                <a:solidFill>
                  <a:prstClr val="black"/>
                </a:solidFill>
              </a:rPr>
              <a:t>tot.välineet</a:t>
            </a:r>
            <a:r>
              <a:rPr lang="fi-FI" sz="1600" dirty="0">
                <a:solidFill>
                  <a:prstClr val="black"/>
                </a:solidFill>
              </a:rPr>
              <a:t>: JASPERS, JEREMIE, JESSICA</a:t>
            </a:r>
            <a:endParaRPr lang="fi-FI" sz="1600" dirty="0">
              <a:solidFill>
                <a:prstClr val="white"/>
              </a:solidFill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7524328" y="3645024"/>
            <a:ext cx="129614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prstClr val="black"/>
                </a:solidFill>
              </a:rPr>
              <a:t>Trade</a:t>
            </a:r>
            <a:r>
              <a:rPr lang="fi-FI" sz="1400" dirty="0">
                <a:solidFill>
                  <a:prstClr val="black"/>
                </a:solidFill>
              </a:rPr>
              <a:t> (11,4)</a:t>
            </a:r>
            <a:endParaRPr lang="fi-FI" sz="1400" dirty="0">
              <a:solidFill>
                <a:prstClr val="white"/>
              </a:solidFill>
            </a:endParaRPr>
          </a:p>
        </p:txBody>
      </p:sp>
      <p:sp>
        <p:nvSpPr>
          <p:cNvPr id="15" name="Suorakulmio 14"/>
          <p:cNvSpPr/>
          <p:nvPr/>
        </p:nvSpPr>
        <p:spPr>
          <a:xfrm>
            <a:off x="7020272" y="4293096"/>
            <a:ext cx="187220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prstClr val="black"/>
                </a:solidFill>
              </a:rPr>
              <a:t>Media 2007 </a:t>
            </a:r>
            <a:r>
              <a:rPr lang="fi-FI" sz="1400" dirty="0">
                <a:solidFill>
                  <a:prstClr val="black"/>
                </a:solidFill>
              </a:rPr>
              <a:t>(755 M€) </a:t>
            </a:r>
            <a:endParaRPr lang="fi-FI" sz="1400" dirty="0">
              <a:solidFill>
                <a:prstClr val="white"/>
              </a:solidFill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251520" y="5517232"/>
            <a:ext cx="1224136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prstClr val="black"/>
                </a:solidFill>
              </a:rPr>
              <a:t>ENPI </a:t>
            </a:r>
            <a:r>
              <a:rPr lang="fi-FI" sz="1300" dirty="0">
                <a:solidFill>
                  <a:prstClr val="black"/>
                </a:solidFill>
              </a:rPr>
              <a:t>(87,6 M€, Karelia, </a:t>
            </a:r>
            <a:r>
              <a:rPr lang="fi-FI" sz="1300" dirty="0" err="1">
                <a:solidFill>
                  <a:prstClr val="black"/>
                </a:solidFill>
              </a:rPr>
              <a:t>South-East</a:t>
            </a:r>
            <a:r>
              <a:rPr lang="fi-FI" sz="1300" dirty="0">
                <a:solidFill>
                  <a:prstClr val="black"/>
                </a:solidFill>
              </a:rPr>
              <a:t> Finland- </a:t>
            </a:r>
            <a:r>
              <a:rPr lang="fi-FI" sz="1300" dirty="0" err="1">
                <a:solidFill>
                  <a:prstClr val="black"/>
                </a:solidFill>
              </a:rPr>
              <a:t>Russia</a:t>
            </a:r>
            <a:r>
              <a:rPr lang="fi-FI" sz="1300" dirty="0">
                <a:solidFill>
                  <a:prstClr val="black"/>
                </a:solidFill>
              </a:rPr>
              <a:t>, </a:t>
            </a:r>
            <a:r>
              <a:rPr lang="fi-FI" sz="1300" dirty="0" err="1">
                <a:solidFill>
                  <a:prstClr val="black"/>
                </a:solidFill>
              </a:rPr>
              <a:t>Kolartic</a:t>
            </a:r>
            <a:r>
              <a:rPr lang="fi-FI" sz="1300" dirty="0">
                <a:solidFill>
                  <a:prstClr val="black"/>
                </a:solidFill>
              </a:rPr>
              <a:t>)</a:t>
            </a:r>
            <a:endParaRPr lang="fi-FI" sz="1300" dirty="0">
              <a:solidFill>
                <a:prstClr val="white"/>
              </a:solidFill>
            </a:endParaRPr>
          </a:p>
        </p:txBody>
      </p:sp>
      <p:sp>
        <p:nvSpPr>
          <p:cNvPr id="17" name="Suorakulmio 16"/>
          <p:cNvSpPr/>
          <p:nvPr/>
        </p:nvSpPr>
        <p:spPr>
          <a:xfrm>
            <a:off x="5868144" y="4149080"/>
            <a:ext cx="93610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prstClr val="black"/>
                </a:solidFill>
              </a:rPr>
              <a:t>Erasmus </a:t>
            </a:r>
            <a:r>
              <a:rPr lang="fi-FI" sz="1400" b="1" dirty="0" err="1">
                <a:solidFill>
                  <a:prstClr val="black"/>
                </a:solidFill>
              </a:rPr>
              <a:t>Mundus</a:t>
            </a:r>
            <a:endParaRPr lang="fi-FI" sz="1400" b="1" dirty="0">
              <a:solidFill>
                <a:prstClr val="white"/>
              </a:solidFill>
            </a:endParaRPr>
          </a:p>
        </p:txBody>
      </p:sp>
      <p:sp>
        <p:nvSpPr>
          <p:cNvPr id="18" name="Suorakulmio 17"/>
          <p:cNvSpPr/>
          <p:nvPr/>
        </p:nvSpPr>
        <p:spPr>
          <a:xfrm>
            <a:off x="395536" y="4941168"/>
            <a:ext cx="136815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prstClr val="black"/>
                </a:solidFill>
              </a:rPr>
              <a:t>SOLID</a:t>
            </a:r>
            <a:r>
              <a:rPr lang="fi-FI" sz="1400" dirty="0">
                <a:solidFill>
                  <a:prstClr val="black"/>
                </a:solidFill>
              </a:rPr>
              <a:t> (4 </a:t>
            </a:r>
            <a:r>
              <a:rPr lang="fi-FI" sz="1400" dirty="0" err="1">
                <a:solidFill>
                  <a:prstClr val="black"/>
                </a:solidFill>
              </a:rPr>
              <a:t>Mrd€</a:t>
            </a:r>
            <a:r>
              <a:rPr lang="fi-FI" sz="1400" dirty="0">
                <a:solidFill>
                  <a:prstClr val="black"/>
                </a:solidFill>
              </a:rPr>
              <a:t>)</a:t>
            </a:r>
            <a:endParaRPr lang="fi-FI" sz="1400" dirty="0">
              <a:solidFill>
                <a:prstClr val="white"/>
              </a:solidFill>
            </a:endParaRPr>
          </a:p>
        </p:txBody>
      </p:sp>
      <p:sp>
        <p:nvSpPr>
          <p:cNvPr id="19" name="Suorakulmio 18"/>
          <p:cNvSpPr/>
          <p:nvPr/>
        </p:nvSpPr>
        <p:spPr>
          <a:xfrm>
            <a:off x="7164288" y="4869160"/>
            <a:ext cx="1800200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 err="1">
                <a:solidFill>
                  <a:prstClr val="black"/>
                </a:solidFill>
              </a:rPr>
              <a:t>Lifelong</a:t>
            </a:r>
            <a:r>
              <a:rPr lang="fi-FI" sz="1400" b="1" dirty="0">
                <a:solidFill>
                  <a:prstClr val="black"/>
                </a:solidFill>
              </a:rPr>
              <a:t> </a:t>
            </a:r>
            <a:r>
              <a:rPr lang="fi-FI" sz="1400" b="1" dirty="0" err="1">
                <a:solidFill>
                  <a:prstClr val="black"/>
                </a:solidFill>
              </a:rPr>
              <a:t>Learning</a:t>
            </a:r>
            <a:r>
              <a:rPr lang="fi-FI" sz="1400" b="1" dirty="0">
                <a:solidFill>
                  <a:prstClr val="black"/>
                </a:solidFill>
              </a:rPr>
              <a:t> Programme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300" dirty="0">
                <a:solidFill>
                  <a:prstClr val="black"/>
                </a:solidFill>
              </a:rPr>
              <a:t>(~7 </a:t>
            </a:r>
            <a:r>
              <a:rPr lang="fi-FI" sz="1300" dirty="0" err="1">
                <a:solidFill>
                  <a:prstClr val="black"/>
                </a:solidFill>
              </a:rPr>
              <a:t>mrd€</a:t>
            </a:r>
            <a:r>
              <a:rPr lang="fi-FI" sz="1300" dirty="0">
                <a:solidFill>
                  <a:prstClr val="black"/>
                </a:solidFill>
              </a:rPr>
              <a:t>, </a:t>
            </a:r>
            <a:r>
              <a:rPr lang="fi-FI" sz="1300" dirty="0" err="1">
                <a:solidFill>
                  <a:prstClr val="black"/>
                </a:solidFill>
              </a:rPr>
              <a:t>Comenius</a:t>
            </a:r>
            <a:r>
              <a:rPr lang="fi-FI" sz="1300" dirty="0">
                <a:solidFill>
                  <a:prstClr val="black"/>
                </a:solidFill>
              </a:rPr>
              <a:t>, Leonardo da Vinci, Erasmus, </a:t>
            </a:r>
            <a:r>
              <a:rPr lang="fi-FI" sz="1300" dirty="0" err="1">
                <a:solidFill>
                  <a:prstClr val="black"/>
                </a:solidFill>
              </a:rPr>
              <a:t>Grundtvig</a:t>
            </a:r>
            <a:r>
              <a:rPr lang="fi-FI" sz="1300" dirty="0">
                <a:solidFill>
                  <a:prstClr val="black"/>
                </a:solidFill>
              </a:rPr>
              <a:t>, </a:t>
            </a:r>
            <a:r>
              <a:rPr lang="fi-FI" sz="1300" dirty="0" err="1">
                <a:solidFill>
                  <a:prstClr val="black"/>
                </a:solidFill>
              </a:rPr>
              <a:t>Transversal</a:t>
            </a:r>
            <a:r>
              <a:rPr lang="fi-FI" sz="1300" dirty="0">
                <a:solidFill>
                  <a:prstClr val="black"/>
                </a:solidFill>
              </a:rPr>
              <a:t> programme, Jean </a:t>
            </a:r>
            <a:r>
              <a:rPr lang="fi-FI" sz="1300" dirty="0" err="1">
                <a:solidFill>
                  <a:prstClr val="black"/>
                </a:solidFill>
              </a:rPr>
              <a:t>Monnet</a:t>
            </a:r>
            <a:r>
              <a:rPr lang="fi-FI" sz="1300" dirty="0">
                <a:solidFill>
                  <a:prstClr val="black"/>
                </a:solidFill>
              </a:rPr>
              <a:t>)</a:t>
            </a:r>
            <a:endParaRPr lang="fi-FI" sz="1300" dirty="0">
              <a:solidFill>
                <a:prstClr val="white"/>
              </a:solidFill>
            </a:endParaRPr>
          </a:p>
        </p:txBody>
      </p:sp>
      <p:sp>
        <p:nvSpPr>
          <p:cNvPr id="20" name="Suorakulmio 19"/>
          <p:cNvSpPr/>
          <p:nvPr/>
        </p:nvSpPr>
        <p:spPr>
          <a:xfrm>
            <a:off x="7668344" y="1268760"/>
            <a:ext cx="100811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prstClr val="black"/>
                </a:solidFill>
              </a:rPr>
              <a:t>Tempus IV</a:t>
            </a:r>
            <a:endParaRPr lang="fi-FI" sz="1400" b="1" dirty="0">
              <a:solidFill>
                <a:prstClr val="white"/>
              </a:solidFill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7668344" y="2636912"/>
            <a:ext cx="115212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 err="1">
                <a:solidFill>
                  <a:prstClr val="black"/>
                </a:solidFill>
              </a:rPr>
              <a:t>Europe</a:t>
            </a:r>
            <a:r>
              <a:rPr lang="fi-FI" sz="1400" b="1" dirty="0">
                <a:solidFill>
                  <a:prstClr val="black"/>
                </a:solidFill>
              </a:rPr>
              <a:t> for </a:t>
            </a:r>
            <a:r>
              <a:rPr lang="fi-FI" sz="1400" b="1" dirty="0" err="1">
                <a:solidFill>
                  <a:prstClr val="black"/>
                </a:solidFill>
              </a:rPr>
              <a:t>citizens</a:t>
            </a:r>
            <a:r>
              <a:rPr lang="fi-FI" sz="1400" b="1" dirty="0">
                <a:solidFill>
                  <a:prstClr val="black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prstClr val="black"/>
                </a:solidFill>
              </a:rPr>
              <a:t>(215 M€)</a:t>
            </a:r>
            <a:endParaRPr lang="fi-FI" sz="1400" dirty="0">
              <a:solidFill>
                <a:prstClr val="white"/>
              </a:solidFill>
            </a:endParaRPr>
          </a:p>
        </p:txBody>
      </p:sp>
      <p:sp>
        <p:nvSpPr>
          <p:cNvPr id="22" name="Suorakulmio 21"/>
          <p:cNvSpPr/>
          <p:nvPr/>
        </p:nvSpPr>
        <p:spPr>
          <a:xfrm>
            <a:off x="5580112" y="3573016"/>
            <a:ext cx="15841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 err="1">
                <a:solidFill>
                  <a:prstClr val="black"/>
                </a:solidFill>
              </a:rPr>
              <a:t>Progress</a:t>
            </a:r>
            <a:r>
              <a:rPr lang="fi-FI" sz="1400" dirty="0">
                <a:solidFill>
                  <a:prstClr val="black"/>
                </a:solidFill>
              </a:rPr>
              <a:t> (700 M€)</a:t>
            </a:r>
            <a:endParaRPr lang="fi-FI" sz="1400" b="1" dirty="0">
              <a:solidFill>
                <a:prstClr val="black"/>
              </a:solidFill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5292080" y="2060848"/>
            <a:ext cx="187220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600" b="1" dirty="0">
                <a:solidFill>
                  <a:prstClr val="black"/>
                </a:solidFill>
              </a:rPr>
              <a:t>Ahvenanmaan maaseudun kehittämisohjelma</a:t>
            </a:r>
            <a:endParaRPr lang="fi-FI" sz="1600" dirty="0">
              <a:solidFill>
                <a:prstClr val="white"/>
              </a:solidFill>
            </a:endParaRPr>
          </a:p>
        </p:txBody>
      </p:sp>
      <p:sp>
        <p:nvSpPr>
          <p:cNvPr id="24" name="Suorakulmio 23"/>
          <p:cNvSpPr/>
          <p:nvPr/>
        </p:nvSpPr>
        <p:spPr>
          <a:xfrm>
            <a:off x="2411760" y="1988840"/>
            <a:ext cx="2880320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600" b="1" dirty="0">
                <a:solidFill>
                  <a:prstClr val="black"/>
                </a:solidFill>
              </a:rPr>
              <a:t>Euroopan alueellinen yhteistyö</a:t>
            </a:r>
            <a:endParaRPr lang="fi-FI" sz="16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prstClr val="black"/>
                </a:solidFill>
              </a:rPr>
              <a:t>1. Rajat ylittävä yhteistyö (Pohjoinen, </a:t>
            </a:r>
            <a:r>
              <a:rPr lang="fi-FI" sz="1400" dirty="0" err="1">
                <a:solidFill>
                  <a:prstClr val="black"/>
                </a:solidFill>
              </a:rPr>
              <a:t>Botnia-Atlantica</a:t>
            </a:r>
            <a:r>
              <a:rPr lang="fi-FI" sz="1400" dirty="0">
                <a:solidFill>
                  <a:prstClr val="black"/>
                </a:solidFill>
              </a:rPr>
              <a:t>, Keskinen Itämeri)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prstClr val="black"/>
                </a:solidFill>
              </a:rPr>
              <a:t>2. Valtioiden välinen yhteistyö (Itämeri, Pohjoinen Periferia)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prstClr val="black"/>
                </a:solidFill>
              </a:rPr>
              <a:t>3. Alueiden välinen yhteistyö (</a:t>
            </a:r>
            <a:r>
              <a:rPr lang="fi-FI" sz="1400" dirty="0" err="1">
                <a:solidFill>
                  <a:prstClr val="black"/>
                </a:solidFill>
              </a:rPr>
              <a:t>Interreg</a:t>
            </a:r>
            <a:r>
              <a:rPr lang="fi-FI" sz="1400" dirty="0">
                <a:solidFill>
                  <a:prstClr val="black"/>
                </a:solidFill>
              </a:rPr>
              <a:t> IVC, </a:t>
            </a:r>
            <a:r>
              <a:rPr lang="fi-FI" sz="1400" dirty="0" err="1">
                <a:solidFill>
                  <a:prstClr val="black"/>
                </a:solidFill>
              </a:rPr>
              <a:t>Interact</a:t>
            </a:r>
            <a:r>
              <a:rPr lang="fi-FI" sz="1400" dirty="0">
                <a:solidFill>
                  <a:prstClr val="black"/>
                </a:solidFill>
              </a:rPr>
              <a:t> II, </a:t>
            </a:r>
            <a:r>
              <a:rPr lang="fi-FI" sz="1400" dirty="0" err="1">
                <a:solidFill>
                  <a:prstClr val="black"/>
                </a:solidFill>
              </a:rPr>
              <a:t>Urbact</a:t>
            </a:r>
            <a:r>
              <a:rPr lang="fi-FI" sz="1400" dirty="0">
                <a:solidFill>
                  <a:prstClr val="black"/>
                </a:solidFill>
              </a:rPr>
              <a:t> II)</a:t>
            </a:r>
            <a:endParaRPr lang="fi-FI" sz="1400" b="1" dirty="0">
              <a:solidFill>
                <a:prstClr val="black"/>
              </a:solidFill>
            </a:endParaRPr>
          </a:p>
        </p:txBody>
      </p:sp>
      <p:sp>
        <p:nvSpPr>
          <p:cNvPr id="25" name="Suorakulmio 24"/>
          <p:cNvSpPr/>
          <p:nvPr/>
        </p:nvSpPr>
        <p:spPr>
          <a:xfrm>
            <a:off x="251520" y="1556792"/>
            <a:ext cx="136815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prstClr val="black"/>
                </a:solidFill>
              </a:rPr>
              <a:t>Marco Polo 2007-2013</a:t>
            </a:r>
            <a:r>
              <a:rPr lang="fi-FI" sz="1400" dirty="0">
                <a:solidFill>
                  <a:prstClr val="black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prstClr val="black"/>
                </a:solidFill>
              </a:rPr>
              <a:t>(400 M€)</a:t>
            </a:r>
            <a:endParaRPr lang="fi-FI" sz="1400" b="1" dirty="0">
              <a:solidFill>
                <a:prstClr val="white"/>
              </a:solidFill>
            </a:endParaRPr>
          </a:p>
        </p:txBody>
      </p:sp>
      <p:sp>
        <p:nvSpPr>
          <p:cNvPr id="26" name="Suorakulmio 25"/>
          <p:cNvSpPr/>
          <p:nvPr/>
        </p:nvSpPr>
        <p:spPr>
          <a:xfrm>
            <a:off x="5580112" y="5661248"/>
            <a:ext cx="1440160" cy="980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 err="1">
                <a:solidFill>
                  <a:prstClr val="black"/>
                </a:solidFill>
              </a:rPr>
              <a:t>Security</a:t>
            </a:r>
            <a:r>
              <a:rPr lang="fi-FI" sz="1400" b="1" dirty="0">
                <a:solidFill>
                  <a:prstClr val="black"/>
                </a:solidFill>
              </a:rPr>
              <a:t> and </a:t>
            </a:r>
            <a:r>
              <a:rPr lang="fi-FI" sz="1400" b="1" dirty="0" err="1">
                <a:solidFill>
                  <a:prstClr val="black"/>
                </a:solidFill>
              </a:rPr>
              <a:t>safeguarding</a:t>
            </a:r>
            <a:r>
              <a:rPr lang="fi-FI" sz="1400" b="1" dirty="0">
                <a:solidFill>
                  <a:prstClr val="black"/>
                </a:solidFill>
              </a:rPr>
              <a:t> </a:t>
            </a:r>
            <a:r>
              <a:rPr lang="fi-FI" sz="1400" b="1" dirty="0" err="1">
                <a:solidFill>
                  <a:prstClr val="black"/>
                </a:solidFill>
              </a:rPr>
              <a:t>liberties</a:t>
            </a:r>
            <a:r>
              <a:rPr lang="fi-FI" sz="1400" dirty="0">
                <a:solidFill>
                  <a:prstClr val="black"/>
                </a:solidFill>
              </a:rPr>
              <a:t> (745 M€, CIPS &amp; ISEC)</a:t>
            </a:r>
            <a:endParaRPr lang="fi-FI" sz="1400" b="1" dirty="0">
              <a:solidFill>
                <a:prstClr val="white"/>
              </a:solidFill>
            </a:endParaRPr>
          </a:p>
        </p:txBody>
      </p:sp>
      <p:sp>
        <p:nvSpPr>
          <p:cNvPr id="27" name="Suorakulmio 26"/>
          <p:cNvSpPr/>
          <p:nvPr/>
        </p:nvSpPr>
        <p:spPr>
          <a:xfrm>
            <a:off x="2915816" y="5085184"/>
            <a:ext cx="72008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prstClr val="black"/>
                </a:solidFill>
              </a:rPr>
              <a:t>Life+</a:t>
            </a:r>
            <a:r>
              <a:rPr lang="fi-FI" sz="1400" dirty="0">
                <a:solidFill>
                  <a:prstClr val="black"/>
                </a:solidFill>
              </a:rPr>
              <a:t> (2,143 </a:t>
            </a:r>
            <a:r>
              <a:rPr lang="fi-FI" sz="1400" dirty="0" err="1">
                <a:solidFill>
                  <a:prstClr val="black"/>
                </a:solidFill>
              </a:rPr>
              <a:t>Mrd€</a:t>
            </a:r>
            <a:r>
              <a:rPr lang="fi-FI" sz="1400" dirty="0">
                <a:solidFill>
                  <a:prstClr val="black"/>
                </a:solidFill>
              </a:rPr>
              <a:t>)</a:t>
            </a:r>
            <a:endParaRPr lang="fi-FI" sz="1400" b="1" dirty="0">
              <a:solidFill>
                <a:prstClr val="white"/>
              </a:solidFill>
            </a:endParaRPr>
          </a:p>
        </p:txBody>
      </p:sp>
      <p:sp>
        <p:nvSpPr>
          <p:cNvPr id="28" name="Suorakulmio 27"/>
          <p:cNvSpPr/>
          <p:nvPr/>
        </p:nvSpPr>
        <p:spPr>
          <a:xfrm>
            <a:off x="7524328" y="260648"/>
            <a:ext cx="129614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 err="1">
                <a:solidFill>
                  <a:prstClr val="black"/>
                </a:solidFill>
              </a:rPr>
              <a:t>Fiscalis</a:t>
            </a:r>
            <a:r>
              <a:rPr lang="fi-FI" sz="1400" b="1" dirty="0">
                <a:solidFill>
                  <a:prstClr val="black"/>
                </a:solidFill>
              </a:rPr>
              <a:t> 2013 &amp; </a:t>
            </a:r>
            <a:r>
              <a:rPr lang="fi-FI" sz="1400" b="1" dirty="0" err="1">
                <a:solidFill>
                  <a:prstClr val="black"/>
                </a:solidFill>
              </a:rPr>
              <a:t>Customs</a:t>
            </a:r>
            <a:r>
              <a:rPr lang="fi-FI" sz="1400" b="1" dirty="0">
                <a:solidFill>
                  <a:prstClr val="black"/>
                </a:solidFill>
              </a:rPr>
              <a:t> 2013</a:t>
            </a:r>
            <a:r>
              <a:rPr lang="fi-FI" sz="1400" dirty="0">
                <a:solidFill>
                  <a:prstClr val="black"/>
                </a:solidFill>
              </a:rPr>
              <a:t> (481 M€)</a:t>
            </a:r>
            <a:endParaRPr lang="fi-FI" sz="1400" b="1" dirty="0">
              <a:solidFill>
                <a:prstClr val="white"/>
              </a:solidFill>
            </a:endParaRPr>
          </a:p>
        </p:txBody>
      </p:sp>
      <p:sp>
        <p:nvSpPr>
          <p:cNvPr id="29" name="Suorakulmio 28"/>
          <p:cNvSpPr/>
          <p:nvPr/>
        </p:nvSpPr>
        <p:spPr>
          <a:xfrm>
            <a:off x="7524328" y="1916832"/>
            <a:ext cx="136815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prstClr val="black"/>
                </a:solidFill>
              </a:rPr>
              <a:t>CIP</a:t>
            </a:r>
            <a:r>
              <a:rPr lang="fi-FI" sz="1400" dirty="0">
                <a:solidFill>
                  <a:prstClr val="black"/>
                </a:solidFill>
              </a:rPr>
              <a:t> (3,6 </a:t>
            </a:r>
            <a:r>
              <a:rPr lang="fi-FI" sz="1400" dirty="0" err="1">
                <a:solidFill>
                  <a:prstClr val="black"/>
                </a:solidFill>
              </a:rPr>
              <a:t>Mrd€</a:t>
            </a:r>
            <a:r>
              <a:rPr lang="fi-FI" sz="1400" dirty="0">
                <a:solidFill>
                  <a:prstClr val="black"/>
                </a:solidFill>
              </a:rPr>
              <a:t>, EIP, ICT-PSP, IEE)</a:t>
            </a:r>
            <a:endParaRPr lang="fi-FI" sz="1400" dirty="0">
              <a:solidFill>
                <a:prstClr val="white"/>
              </a:solidFill>
            </a:endParaRPr>
          </a:p>
        </p:txBody>
      </p:sp>
      <p:sp>
        <p:nvSpPr>
          <p:cNvPr id="31" name="Suorakulmio 30"/>
          <p:cNvSpPr/>
          <p:nvPr/>
        </p:nvSpPr>
        <p:spPr>
          <a:xfrm>
            <a:off x="3635896" y="5877272"/>
            <a:ext cx="172819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 err="1">
                <a:solidFill>
                  <a:prstClr val="black"/>
                </a:solidFill>
              </a:rPr>
              <a:t>Civil</a:t>
            </a:r>
            <a:r>
              <a:rPr lang="fi-FI" sz="1400" b="1" dirty="0">
                <a:solidFill>
                  <a:prstClr val="black"/>
                </a:solidFill>
              </a:rPr>
              <a:t> </a:t>
            </a:r>
            <a:r>
              <a:rPr lang="fi-FI" sz="1400" b="1" dirty="0" err="1">
                <a:solidFill>
                  <a:prstClr val="black"/>
                </a:solidFill>
              </a:rPr>
              <a:t>Protection</a:t>
            </a:r>
            <a:r>
              <a:rPr lang="fi-FI" sz="1400" b="1" dirty="0">
                <a:solidFill>
                  <a:prstClr val="black"/>
                </a:solidFill>
              </a:rPr>
              <a:t> Financial </a:t>
            </a:r>
            <a:r>
              <a:rPr lang="fi-FI" sz="1400" b="1" dirty="0" err="1">
                <a:solidFill>
                  <a:prstClr val="black"/>
                </a:solidFill>
              </a:rPr>
              <a:t>Instrument</a:t>
            </a:r>
            <a:r>
              <a:rPr lang="fi-FI" sz="1400" dirty="0">
                <a:solidFill>
                  <a:prstClr val="black"/>
                </a:solidFill>
              </a:rPr>
              <a:t> (189,8 M€)</a:t>
            </a:r>
            <a:endParaRPr lang="fi-FI" sz="1400" b="1" dirty="0">
              <a:solidFill>
                <a:prstClr val="black"/>
              </a:solidFill>
            </a:endParaRPr>
          </a:p>
        </p:txBody>
      </p:sp>
      <p:sp>
        <p:nvSpPr>
          <p:cNvPr id="32" name="Suorakulmio 31"/>
          <p:cNvSpPr/>
          <p:nvPr/>
        </p:nvSpPr>
        <p:spPr>
          <a:xfrm>
            <a:off x="2195736" y="4365104"/>
            <a:ext cx="165618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prstClr val="black"/>
                </a:solidFill>
              </a:rPr>
              <a:t>TEN</a:t>
            </a:r>
            <a:r>
              <a:rPr lang="fi-FI" sz="1400" dirty="0">
                <a:solidFill>
                  <a:prstClr val="black"/>
                </a:solidFill>
              </a:rPr>
              <a:t> (16,3 </a:t>
            </a:r>
            <a:r>
              <a:rPr lang="fi-FI" sz="1400" dirty="0" err="1">
                <a:solidFill>
                  <a:prstClr val="black"/>
                </a:solidFill>
              </a:rPr>
              <a:t>Mrd€</a:t>
            </a:r>
            <a:r>
              <a:rPr lang="fi-FI" sz="1400" dirty="0">
                <a:solidFill>
                  <a:prstClr val="black"/>
                </a:solidFill>
              </a:rPr>
              <a:t>, TEN-T, TEN-E, </a:t>
            </a:r>
            <a:r>
              <a:rPr lang="fi-FI" sz="1400" dirty="0" err="1">
                <a:solidFill>
                  <a:prstClr val="black"/>
                </a:solidFill>
              </a:rPr>
              <a:t>eTEN</a:t>
            </a:r>
            <a:r>
              <a:rPr lang="fi-FI" sz="1400" dirty="0">
                <a:solidFill>
                  <a:prstClr val="black"/>
                </a:solidFill>
              </a:rPr>
              <a:t>)</a:t>
            </a:r>
            <a:endParaRPr lang="fi-FI" sz="1400" dirty="0">
              <a:solidFill>
                <a:prstClr val="white"/>
              </a:solidFill>
            </a:endParaRPr>
          </a:p>
        </p:txBody>
      </p:sp>
      <p:sp>
        <p:nvSpPr>
          <p:cNvPr id="33" name="Suorakulmio 32"/>
          <p:cNvSpPr/>
          <p:nvPr/>
        </p:nvSpPr>
        <p:spPr>
          <a:xfrm>
            <a:off x="1619672" y="6165304"/>
            <a:ext cx="187220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 err="1">
                <a:solidFill>
                  <a:prstClr val="black"/>
                </a:solidFill>
              </a:rPr>
              <a:t>Safer</a:t>
            </a:r>
            <a:r>
              <a:rPr lang="fi-FI" sz="1400" b="1" dirty="0">
                <a:solidFill>
                  <a:prstClr val="black"/>
                </a:solidFill>
              </a:rPr>
              <a:t> Internet</a:t>
            </a:r>
            <a:r>
              <a:rPr lang="fi-FI" sz="1400" dirty="0">
                <a:solidFill>
                  <a:prstClr val="black"/>
                </a:solidFill>
              </a:rPr>
              <a:t> (55 M€)</a:t>
            </a:r>
            <a:endParaRPr lang="fi-FI" sz="1400" b="1" dirty="0">
              <a:solidFill>
                <a:prstClr val="white"/>
              </a:solidFill>
            </a:endParaRPr>
          </a:p>
        </p:txBody>
      </p:sp>
      <p:sp>
        <p:nvSpPr>
          <p:cNvPr id="34" name="Suorakulmio 33"/>
          <p:cNvSpPr/>
          <p:nvPr/>
        </p:nvSpPr>
        <p:spPr>
          <a:xfrm>
            <a:off x="3995936" y="4437112"/>
            <a:ext cx="136815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prstClr val="black"/>
                </a:solidFill>
              </a:rPr>
              <a:t>FP 7</a:t>
            </a:r>
            <a:r>
              <a:rPr lang="fi-FI" sz="1400" dirty="0">
                <a:solidFill>
                  <a:prstClr val="black"/>
                </a:solidFill>
              </a:rPr>
              <a:t> (54 </a:t>
            </a:r>
            <a:r>
              <a:rPr lang="fi-FI" sz="1400" dirty="0" err="1">
                <a:solidFill>
                  <a:prstClr val="black"/>
                </a:solidFill>
              </a:rPr>
              <a:t>Mrd€</a:t>
            </a:r>
            <a:r>
              <a:rPr lang="fi-FI" sz="1400" dirty="0">
                <a:solidFill>
                  <a:prstClr val="black"/>
                </a:solidFill>
              </a:rPr>
              <a:t>, </a:t>
            </a:r>
            <a:r>
              <a:rPr lang="fi-FI" sz="1400" dirty="0" err="1">
                <a:solidFill>
                  <a:prstClr val="black"/>
                </a:solidFill>
              </a:rPr>
              <a:t>Cooperation</a:t>
            </a:r>
            <a:r>
              <a:rPr lang="fi-FI" sz="1400" dirty="0">
                <a:solidFill>
                  <a:prstClr val="black"/>
                </a:solidFill>
              </a:rPr>
              <a:t>, </a:t>
            </a:r>
            <a:r>
              <a:rPr lang="fi-FI" sz="1400" dirty="0" err="1">
                <a:solidFill>
                  <a:prstClr val="black"/>
                </a:solidFill>
              </a:rPr>
              <a:t>Ideas</a:t>
            </a:r>
            <a:r>
              <a:rPr lang="fi-FI" sz="1400" dirty="0">
                <a:solidFill>
                  <a:prstClr val="black"/>
                </a:solidFill>
              </a:rPr>
              <a:t>, </a:t>
            </a:r>
            <a:r>
              <a:rPr lang="fi-FI" sz="1400" dirty="0" err="1">
                <a:solidFill>
                  <a:prstClr val="black"/>
                </a:solidFill>
              </a:rPr>
              <a:t>People</a:t>
            </a:r>
            <a:r>
              <a:rPr lang="fi-FI" sz="1400" dirty="0">
                <a:solidFill>
                  <a:prstClr val="black"/>
                </a:solidFill>
              </a:rPr>
              <a:t>, </a:t>
            </a:r>
            <a:r>
              <a:rPr lang="fi-FI" sz="1400" dirty="0" err="1">
                <a:solidFill>
                  <a:prstClr val="black"/>
                </a:solidFill>
              </a:rPr>
              <a:t>Capasities</a:t>
            </a:r>
            <a:r>
              <a:rPr lang="fi-FI" sz="1400" dirty="0">
                <a:solidFill>
                  <a:prstClr val="black"/>
                </a:solidFill>
              </a:rPr>
              <a:t>, EURATOM, JRC)</a:t>
            </a:r>
            <a:endParaRPr lang="fi-FI" sz="1400" b="1" dirty="0">
              <a:solidFill>
                <a:prstClr val="white"/>
              </a:solidFill>
            </a:endParaRPr>
          </a:p>
        </p:txBody>
      </p:sp>
      <p:sp>
        <p:nvSpPr>
          <p:cNvPr id="35" name="Suorakulmio 34"/>
          <p:cNvSpPr/>
          <p:nvPr/>
        </p:nvSpPr>
        <p:spPr>
          <a:xfrm>
            <a:off x="1619672" y="2492896"/>
            <a:ext cx="5040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prstClr val="black"/>
                </a:solidFill>
              </a:rPr>
              <a:t>ICI</a:t>
            </a:r>
            <a:endParaRPr lang="fi-FI" sz="1400" b="1" dirty="0">
              <a:solidFill>
                <a:prstClr val="white"/>
              </a:solidFill>
            </a:endParaRPr>
          </a:p>
        </p:txBody>
      </p:sp>
      <p:sp>
        <p:nvSpPr>
          <p:cNvPr id="37" name="Suorakulmio 36"/>
          <p:cNvSpPr/>
          <p:nvPr/>
        </p:nvSpPr>
        <p:spPr>
          <a:xfrm>
            <a:off x="1619672" y="3068960"/>
            <a:ext cx="57606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prstClr val="black"/>
                </a:solidFill>
              </a:rPr>
              <a:t>Alfa</a:t>
            </a:r>
            <a:endParaRPr lang="fi-FI" sz="1400" b="1" dirty="0">
              <a:solidFill>
                <a:prstClr val="white"/>
              </a:solidFill>
            </a:endParaRPr>
          </a:p>
        </p:txBody>
      </p:sp>
      <p:sp>
        <p:nvSpPr>
          <p:cNvPr id="38" name="Suorakulmio 37"/>
          <p:cNvSpPr/>
          <p:nvPr/>
        </p:nvSpPr>
        <p:spPr>
          <a:xfrm>
            <a:off x="323528" y="332656"/>
            <a:ext cx="93610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 err="1">
                <a:solidFill>
                  <a:prstClr val="black"/>
                </a:solidFill>
              </a:rPr>
              <a:t>Atlantis</a:t>
            </a:r>
            <a:endParaRPr lang="fi-FI" sz="1400" b="1" dirty="0">
              <a:solidFill>
                <a:prstClr val="white"/>
              </a:solidFill>
            </a:endParaRPr>
          </a:p>
        </p:txBody>
      </p:sp>
      <p:sp>
        <p:nvSpPr>
          <p:cNvPr id="39" name="Suorakulmio 38"/>
          <p:cNvSpPr/>
          <p:nvPr/>
        </p:nvSpPr>
        <p:spPr>
          <a:xfrm>
            <a:off x="1691680" y="5445224"/>
            <a:ext cx="10801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prstClr val="black"/>
                </a:solidFill>
              </a:rPr>
              <a:t>IPA</a:t>
            </a:r>
            <a:r>
              <a:rPr lang="fi-FI" sz="1400" dirty="0">
                <a:solidFill>
                  <a:prstClr val="black"/>
                </a:solidFill>
              </a:rPr>
              <a:t> (11,5 </a:t>
            </a:r>
            <a:r>
              <a:rPr lang="fi-FI" sz="1400" dirty="0" err="1">
                <a:solidFill>
                  <a:prstClr val="black"/>
                </a:solidFill>
              </a:rPr>
              <a:t>Mrd€</a:t>
            </a:r>
            <a:r>
              <a:rPr lang="fi-FI" sz="1400" dirty="0">
                <a:solidFill>
                  <a:prstClr val="black"/>
                </a:solidFill>
              </a:rPr>
              <a:t>)</a:t>
            </a:r>
            <a:endParaRPr lang="fi-FI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390926" y="1052736"/>
            <a:ext cx="2088232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solidFill>
                  <a:prstClr val="black"/>
                </a:solidFill>
              </a:rPr>
              <a:t>Lifelong</a:t>
            </a:r>
            <a:r>
              <a:rPr lang="fi-FI" sz="1200" b="1" dirty="0">
                <a:solidFill>
                  <a:prstClr val="black"/>
                </a:solidFill>
              </a:rPr>
              <a:t> Learning </a:t>
            </a:r>
            <a:r>
              <a:rPr lang="fi-FI" sz="1200" b="1" dirty="0" err="1">
                <a:solidFill>
                  <a:prstClr val="black"/>
                </a:solidFill>
              </a:rPr>
              <a:t>Programme</a:t>
            </a:r>
            <a:endParaRPr lang="fi-FI" sz="1200" b="1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fi-FI" sz="1200" dirty="0" err="1">
                <a:solidFill>
                  <a:prstClr val="black"/>
                </a:solidFill>
              </a:rPr>
              <a:t>Comenius</a:t>
            </a:r>
            <a:r>
              <a:rPr lang="fi-FI" sz="1200" dirty="0">
                <a:solidFill>
                  <a:prstClr val="black"/>
                </a:solidFill>
              </a:rPr>
              <a:t>, Leonardo, Erasmus, </a:t>
            </a:r>
            <a:r>
              <a:rPr lang="fi-FI" sz="1200" dirty="0" err="1">
                <a:solidFill>
                  <a:prstClr val="black"/>
                </a:solidFill>
              </a:rPr>
              <a:t>Grundtvig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383885" y="1775137"/>
            <a:ext cx="2088232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HEI </a:t>
            </a:r>
            <a:r>
              <a:rPr lang="fi-FI" sz="1200" b="1" dirty="0" err="1">
                <a:solidFill>
                  <a:prstClr val="black"/>
                </a:solidFill>
              </a:rPr>
              <a:t>programmes</a:t>
            </a:r>
            <a:r>
              <a:rPr lang="fi-FI" sz="1200" b="1" dirty="0">
                <a:solidFill>
                  <a:prstClr val="black"/>
                </a:solidFill>
              </a:rPr>
              <a:t>: </a:t>
            </a:r>
            <a:r>
              <a:rPr lang="fi-FI" sz="1200" dirty="0">
                <a:solidFill>
                  <a:prstClr val="black"/>
                </a:solidFill>
              </a:rPr>
              <a:t>Alfa, </a:t>
            </a:r>
            <a:r>
              <a:rPr lang="fi-FI" sz="1200" dirty="0" err="1">
                <a:solidFill>
                  <a:prstClr val="black"/>
                </a:solidFill>
              </a:rPr>
              <a:t>Edulink</a:t>
            </a:r>
            <a:r>
              <a:rPr lang="fi-FI" sz="1200" dirty="0">
                <a:solidFill>
                  <a:prstClr val="black"/>
                </a:solidFill>
              </a:rPr>
              <a:t>, Erasmus </a:t>
            </a:r>
            <a:r>
              <a:rPr lang="fi-FI" sz="1200" dirty="0" err="1">
                <a:solidFill>
                  <a:prstClr val="black"/>
                </a:solidFill>
              </a:rPr>
              <a:t>Mundus</a:t>
            </a:r>
            <a:r>
              <a:rPr lang="fi-FI" sz="1200" dirty="0">
                <a:solidFill>
                  <a:prstClr val="black"/>
                </a:solidFill>
              </a:rPr>
              <a:t>, Tempus, </a:t>
            </a:r>
            <a:r>
              <a:rPr lang="fi-FI" sz="1200" dirty="0" err="1">
                <a:solidFill>
                  <a:prstClr val="black"/>
                </a:solidFill>
              </a:rPr>
              <a:t>bilateral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  <a:r>
              <a:rPr lang="fi-FI" sz="1200" dirty="0" err="1">
                <a:solidFill>
                  <a:prstClr val="black"/>
                </a:solidFill>
              </a:rPr>
              <a:t>programmes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390926" y="2498413"/>
            <a:ext cx="2088232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solidFill>
                  <a:prstClr val="black"/>
                </a:solidFill>
              </a:rPr>
              <a:t>Youth</a:t>
            </a:r>
            <a:r>
              <a:rPr lang="fi-FI" sz="1200" b="1" dirty="0">
                <a:solidFill>
                  <a:prstClr val="black"/>
                </a:solidFill>
              </a:rPr>
              <a:t> in action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297844" y="301036"/>
            <a:ext cx="674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prstClr val="black"/>
                </a:solidFill>
              </a:rPr>
              <a:t>EU-ohjelmakartan muutokset 2007-13 -&gt; 2014-2020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2843808" y="1482750"/>
            <a:ext cx="1800528" cy="101566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Erasmus+ (14 800 M€)</a:t>
            </a:r>
            <a:endParaRPr lang="fi-FI" sz="1200" dirty="0">
              <a:solidFill>
                <a:prstClr val="black"/>
              </a:solidFill>
            </a:endParaRPr>
          </a:p>
          <a:p>
            <a:r>
              <a:rPr lang="fi-FI" sz="1200" dirty="0" err="1">
                <a:solidFill>
                  <a:prstClr val="black"/>
                </a:solidFill>
              </a:rPr>
              <a:t>-Learning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  <a:r>
              <a:rPr lang="fi-FI" sz="1200" dirty="0" err="1">
                <a:solidFill>
                  <a:prstClr val="black"/>
                </a:solidFill>
              </a:rPr>
              <a:t>mobility</a:t>
            </a:r>
            <a:endParaRPr lang="fi-FI" sz="1200" dirty="0">
              <a:solidFill>
                <a:prstClr val="black"/>
              </a:solidFill>
            </a:endParaRPr>
          </a:p>
          <a:p>
            <a:r>
              <a:rPr lang="fi-FI" sz="1200" dirty="0" err="1">
                <a:solidFill>
                  <a:prstClr val="black"/>
                </a:solidFill>
              </a:rPr>
              <a:t>-Co-operation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  <a:r>
              <a:rPr lang="fi-FI" sz="1200" dirty="0" err="1">
                <a:solidFill>
                  <a:prstClr val="black"/>
                </a:solidFill>
              </a:rPr>
              <a:t>projects</a:t>
            </a:r>
            <a:endParaRPr lang="fi-FI" sz="1200" dirty="0">
              <a:solidFill>
                <a:prstClr val="black"/>
              </a:solidFill>
            </a:endParaRPr>
          </a:p>
          <a:p>
            <a:r>
              <a:rPr lang="fi-FI" sz="1200" dirty="0" err="1">
                <a:solidFill>
                  <a:prstClr val="black"/>
                </a:solidFill>
              </a:rPr>
              <a:t>-Policy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  <a:r>
              <a:rPr lang="fi-FI" sz="1200" dirty="0" err="1">
                <a:solidFill>
                  <a:prstClr val="black"/>
                </a:solidFill>
              </a:rPr>
              <a:t>Support</a:t>
            </a:r>
            <a:endParaRPr lang="fi-FI" sz="1200" dirty="0">
              <a:solidFill>
                <a:prstClr val="black"/>
              </a:solidFill>
            </a:endParaRPr>
          </a:p>
          <a:p>
            <a:r>
              <a:rPr lang="fi-FI" sz="1200" dirty="0">
                <a:solidFill>
                  <a:prstClr val="black"/>
                </a:solidFill>
              </a:rPr>
              <a:t>(Jean </a:t>
            </a:r>
            <a:r>
              <a:rPr lang="fi-FI" sz="1200" dirty="0" err="1">
                <a:solidFill>
                  <a:prstClr val="black"/>
                </a:solidFill>
              </a:rPr>
              <a:t>Monnet</a:t>
            </a:r>
            <a:r>
              <a:rPr lang="fi-FI" sz="1200" dirty="0">
                <a:solidFill>
                  <a:prstClr val="black"/>
                </a:solidFill>
              </a:rPr>
              <a:t>, Sport)</a:t>
            </a:r>
          </a:p>
        </p:txBody>
      </p:sp>
      <p:cxnSp>
        <p:nvCxnSpPr>
          <p:cNvPr id="10" name="Suora nuoliyhdysviiva 9"/>
          <p:cNvCxnSpPr>
            <a:stCxn id="4" idx="3"/>
          </p:cNvCxnSpPr>
          <p:nvPr/>
        </p:nvCxnSpPr>
        <p:spPr>
          <a:xfrm>
            <a:off x="2479158" y="1375902"/>
            <a:ext cx="317975" cy="32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>
            <a:stCxn id="5" idx="3"/>
          </p:cNvCxnSpPr>
          <p:nvPr/>
        </p:nvCxnSpPr>
        <p:spPr>
          <a:xfrm flipV="1">
            <a:off x="2472117" y="2098302"/>
            <a:ext cx="31797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/>
          <p:cNvCxnSpPr>
            <a:stCxn id="6" idx="3"/>
          </p:cNvCxnSpPr>
          <p:nvPr/>
        </p:nvCxnSpPr>
        <p:spPr>
          <a:xfrm flipV="1">
            <a:off x="2479158" y="2352656"/>
            <a:ext cx="317975" cy="284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iruutu 14"/>
          <p:cNvSpPr txBox="1"/>
          <p:nvPr/>
        </p:nvSpPr>
        <p:spPr>
          <a:xfrm>
            <a:off x="383885" y="3851755"/>
            <a:ext cx="671700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Culture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390926" y="4255584"/>
            <a:ext cx="671700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Media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1383359" y="3932418"/>
            <a:ext cx="1222540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Creative Europe (1 460 M€)</a:t>
            </a:r>
          </a:p>
        </p:txBody>
      </p:sp>
      <p:cxnSp>
        <p:nvCxnSpPr>
          <p:cNvPr id="19" name="Suora nuoliyhdysviiva 18"/>
          <p:cNvCxnSpPr>
            <a:stCxn id="15" idx="3"/>
            <a:endCxn id="17" idx="1"/>
          </p:cNvCxnSpPr>
          <p:nvPr/>
        </p:nvCxnSpPr>
        <p:spPr>
          <a:xfrm>
            <a:off x="1055585" y="3990255"/>
            <a:ext cx="327774" cy="172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/>
          <p:cNvCxnSpPr/>
          <p:nvPr/>
        </p:nvCxnSpPr>
        <p:spPr>
          <a:xfrm flipV="1">
            <a:off x="1068759" y="4283079"/>
            <a:ext cx="314600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iruutu 30"/>
          <p:cNvSpPr txBox="1"/>
          <p:nvPr/>
        </p:nvSpPr>
        <p:spPr>
          <a:xfrm>
            <a:off x="7365286" y="3110672"/>
            <a:ext cx="1080120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Health III 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(449,4 M€)</a:t>
            </a:r>
          </a:p>
          <a:p>
            <a:endParaRPr lang="fi-FI" sz="1200" b="1" dirty="0">
              <a:solidFill>
                <a:prstClr val="black"/>
              </a:solidFill>
            </a:endParaRPr>
          </a:p>
        </p:txBody>
      </p:sp>
      <p:sp>
        <p:nvSpPr>
          <p:cNvPr id="32" name="Tekstiruutu 31"/>
          <p:cNvSpPr txBox="1"/>
          <p:nvPr/>
        </p:nvSpPr>
        <p:spPr>
          <a:xfrm>
            <a:off x="5786099" y="3065568"/>
            <a:ext cx="1202098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Life 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(3 457 M€)</a:t>
            </a:r>
          </a:p>
          <a:p>
            <a:endParaRPr lang="fi-FI" sz="1200" b="1" dirty="0">
              <a:solidFill>
                <a:prstClr val="black"/>
              </a:solidFill>
            </a:endParaRPr>
          </a:p>
        </p:txBody>
      </p:sp>
      <p:sp>
        <p:nvSpPr>
          <p:cNvPr id="33" name="Tekstiruutu 32"/>
          <p:cNvSpPr txBox="1"/>
          <p:nvPr/>
        </p:nvSpPr>
        <p:spPr>
          <a:xfrm>
            <a:off x="392588" y="4733798"/>
            <a:ext cx="874040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PROGRESS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402395" y="5135197"/>
            <a:ext cx="641213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EURES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390926" y="5509048"/>
            <a:ext cx="1048654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PROGRESS</a:t>
            </a:r>
          </a:p>
          <a:p>
            <a:r>
              <a:rPr lang="fi-FI" sz="1200" b="1" dirty="0" err="1">
                <a:solidFill>
                  <a:prstClr val="black"/>
                </a:solidFill>
              </a:rPr>
              <a:t>Microfinance</a:t>
            </a:r>
            <a:endParaRPr lang="fi-FI" sz="1200" b="1" dirty="0">
              <a:solidFill>
                <a:prstClr val="black"/>
              </a:solidFill>
            </a:endParaRPr>
          </a:p>
        </p:txBody>
      </p:sp>
      <p:sp>
        <p:nvSpPr>
          <p:cNvPr id="36" name="Tekstiruutu 35"/>
          <p:cNvSpPr txBox="1"/>
          <p:nvPr/>
        </p:nvSpPr>
        <p:spPr>
          <a:xfrm>
            <a:off x="1632049" y="4765865"/>
            <a:ext cx="1222540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EU </a:t>
            </a:r>
            <a:r>
              <a:rPr lang="fi-FI" sz="1200" b="1" dirty="0" err="1">
                <a:solidFill>
                  <a:prstClr val="black"/>
                </a:solidFill>
              </a:rPr>
              <a:t>Programme</a:t>
            </a:r>
            <a:r>
              <a:rPr lang="fi-FI" sz="1200" b="1" dirty="0">
                <a:solidFill>
                  <a:prstClr val="black"/>
                </a:solidFill>
              </a:rPr>
              <a:t> for </a:t>
            </a:r>
            <a:r>
              <a:rPr lang="fi-FI" sz="1200" b="1" dirty="0" err="1">
                <a:solidFill>
                  <a:prstClr val="black"/>
                </a:solidFill>
              </a:rPr>
              <a:t>Employment</a:t>
            </a:r>
            <a:r>
              <a:rPr lang="fi-FI" sz="1200" b="1" dirty="0">
                <a:solidFill>
                  <a:prstClr val="black"/>
                </a:solidFill>
              </a:rPr>
              <a:t> and Social </a:t>
            </a:r>
            <a:r>
              <a:rPr lang="fi-FI" sz="1200" b="1" dirty="0" err="1">
                <a:solidFill>
                  <a:prstClr val="black"/>
                </a:solidFill>
              </a:rPr>
              <a:t>Innovation</a:t>
            </a:r>
            <a:r>
              <a:rPr lang="fi-FI" sz="1200" b="1" dirty="0">
                <a:solidFill>
                  <a:prstClr val="black"/>
                </a:solidFill>
              </a:rPr>
              <a:t> (919,5 M€)</a:t>
            </a:r>
          </a:p>
        </p:txBody>
      </p:sp>
      <p:cxnSp>
        <p:nvCxnSpPr>
          <p:cNvPr id="38" name="Suora nuoliyhdysviiva 37"/>
          <p:cNvCxnSpPr>
            <a:stCxn id="33" idx="3"/>
          </p:cNvCxnSpPr>
          <p:nvPr/>
        </p:nvCxnSpPr>
        <p:spPr>
          <a:xfrm>
            <a:off x="1266628" y="4872298"/>
            <a:ext cx="337899" cy="138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nuoliyhdysviiva 39"/>
          <p:cNvCxnSpPr>
            <a:stCxn id="34" idx="3"/>
          </p:cNvCxnSpPr>
          <p:nvPr/>
        </p:nvCxnSpPr>
        <p:spPr>
          <a:xfrm flipV="1">
            <a:off x="1043608" y="5273696"/>
            <a:ext cx="57446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nuoliyhdysviiva 41"/>
          <p:cNvCxnSpPr>
            <a:stCxn id="35" idx="3"/>
          </p:cNvCxnSpPr>
          <p:nvPr/>
        </p:nvCxnSpPr>
        <p:spPr>
          <a:xfrm flipV="1">
            <a:off x="1439580" y="5509048"/>
            <a:ext cx="167025" cy="230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i 42"/>
          <p:cNvSpPr/>
          <p:nvPr/>
        </p:nvSpPr>
        <p:spPr>
          <a:xfrm>
            <a:off x="8027726" y="2838980"/>
            <a:ext cx="762036" cy="367207"/>
          </a:xfrm>
          <a:prstGeom prst="ellipse">
            <a:avLst/>
          </a:prstGeom>
          <a:solidFill>
            <a:schemeClr val="tx2">
              <a:lumMod val="20000"/>
              <a:lumOff val="8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prstClr val="black"/>
                </a:solidFill>
              </a:rPr>
              <a:t>+40%</a:t>
            </a:r>
          </a:p>
        </p:txBody>
      </p:sp>
      <p:sp>
        <p:nvSpPr>
          <p:cNvPr id="44" name="Ellipsi 43"/>
          <p:cNvSpPr/>
          <p:nvPr/>
        </p:nvSpPr>
        <p:spPr>
          <a:xfrm>
            <a:off x="6387148" y="2854901"/>
            <a:ext cx="762036" cy="367207"/>
          </a:xfrm>
          <a:prstGeom prst="ellipse">
            <a:avLst/>
          </a:prstGeom>
          <a:solidFill>
            <a:schemeClr val="tx2">
              <a:lumMod val="20000"/>
              <a:lumOff val="8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prstClr val="black"/>
                </a:solidFill>
              </a:rPr>
              <a:t>+61%</a:t>
            </a:r>
          </a:p>
        </p:txBody>
      </p:sp>
      <p:sp>
        <p:nvSpPr>
          <p:cNvPr id="46" name="Tekstiruutu 45"/>
          <p:cNvSpPr txBox="1"/>
          <p:nvPr/>
        </p:nvSpPr>
        <p:spPr>
          <a:xfrm>
            <a:off x="4325777" y="3399380"/>
            <a:ext cx="948481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COSME 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(2 300 M€)</a:t>
            </a:r>
          </a:p>
        </p:txBody>
      </p:sp>
      <p:sp>
        <p:nvSpPr>
          <p:cNvPr id="47" name="Tekstiruutu 46"/>
          <p:cNvSpPr txBox="1"/>
          <p:nvPr/>
        </p:nvSpPr>
        <p:spPr>
          <a:xfrm>
            <a:off x="7905346" y="992321"/>
            <a:ext cx="864096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Europe for </a:t>
            </a:r>
            <a:r>
              <a:rPr lang="fi-FI" sz="1200" b="1" dirty="0" err="1">
                <a:solidFill>
                  <a:prstClr val="black"/>
                </a:solidFill>
              </a:rPr>
              <a:t>Citizens</a:t>
            </a:r>
            <a:r>
              <a:rPr lang="fi-FI" sz="1200" b="1" dirty="0">
                <a:solidFill>
                  <a:prstClr val="black"/>
                </a:solidFill>
              </a:rPr>
              <a:t> 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(185 M€)</a:t>
            </a:r>
          </a:p>
        </p:txBody>
      </p:sp>
      <p:sp>
        <p:nvSpPr>
          <p:cNvPr id="48" name="Tekstiruutu 47"/>
          <p:cNvSpPr txBox="1"/>
          <p:nvPr/>
        </p:nvSpPr>
        <p:spPr>
          <a:xfrm>
            <a:off x="402395" y="6213228"/>
            <a:ext cx="611270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SOLID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1233518" y="6120896"/>
            <a:ext cx="1955758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solidFill>
                  <a:prstClr val="black"/>
                </a:solidFill>
              </a:rPr>
              <a:t>Asylum</a:t>
            </a:r>
            <a:r>
              <a:rPr lang="fi-FI" sz="1200" b="1" dirty="0">
                <a:solidFill>
                  <a:prstClr val="black"/>
                </a:solidFill>
              </a:rPr>
              <a:t>, </a:t>
            </a:r>
            <a:r>
              <a:rPr lang="fi-FI" sz="1200" b="1" dirty="0" err="1">
                <a:solidFill>
                  <a:prstClr val="black"/>
                </a:solidFill>
              </a:rPr>
              <a:t>Migration</a:t>
            </a:r>
            <a:r>
              <a:rPr lang="fi-FI" sz="1200" b="1" dirty="0">
                <a:solidFill>
                  <a:prstClr val="black"/>
                </a:solidFill>
              </a:rPr>
              <a:t> and </a:t>
            </a:r>
            <a:r>
              <a:rPr lang="fi-FI" sz="1200" b="1" dirty="0" err="1">
                <a:solidFill>
                  <a:prstClr val="black"/>
                </a:solidFill>
              </a:rPr>
              <a:t>Integration</a:t>
            </a:r>
            <a:r>
              <a:rPr lang="fi-FI" sz="1200" b="1" dirty="0">
                <a:solidFill>
                  <a:prstClr val="black"/>
                </a:solidFill>
              </a:rPr>
              <a:t> </a:t>
            </a:r>
            <a:r>
              <a:rPr lang="fi-FI" sz="1200" b="1" dirty="0" err="1">
                <a:solidFill>
                  <a:prstClr val="black"/>
                </a:solidFill>
              </a:rPr>
              <a:t>Fund</a:t>
            </a:r>
            <a:r>
              <a:rPr lang="fi-FI" sz="1200" b="1" dirty="0">
                <a:solidFill>
                  <a:prstClr val="black"/>
                </a:solidFill>
              </a:rPr>
              <a:t> (3 100 M€)</a:t>
            </a:r>
          </a:p>
        </p:txBody>
      </p:sp>
      <p:cxnSp>
        <p:nvCxnSpPr>
          <p:cNvPr id="51" name="Suora nuoliyhdysviiva 50"/>
          <p:cNvCxnSpPr>
            <a:stCxn id="48" idx="3"/>
          </p:cNvCxnSpPr>
          <p:nvPr/>
        </p:nvCxnSpPr>
        <p:spPr>
          <a:xfrm flipV="1">
            <a:off x="1013665" y="6351727"/>
            <a:ext cx="21985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i 51"/>
          <p:cNvSpPr/>
          <p:nvPr/>
        </p:nvSpPr>
        <p:spPr>
          <a:xfrm>
            <a:off x="452537" y="6444061"/>
            <a:ext cx="878558" cy="367207"/>
          </a:xfrm>
          <a:prstGeom prst="ellipse">
            <a:avLst/>
          </a:prstGeom>
          <a:solidFill>
            <a:schemeClr val="tx2">
              <a:lumMod val="20000"/>
              <a:lumOff val="8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prstClr val="black"/>
                </a:solidFill>
              </a:rPr>
              <a:t>-21,6%</a:t>
            </a:r>
          </a:p>
        </p:txBody>
      </p:sp>
      <p:sp>
        <p:nvSpPr>
          <p:cNvPr id="58" name="Tekstiruutu 57"/>
          <p:cNvSpPr txBox="1"/>
          <p:nvPr/>
        </p:nvSpPr>
        <p:spPr>
          <a:xfrm>
            <a:off x="372515" y="2924944"/>
            <a:ext cx="122965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FP 7 </a:t>
            </a:r>
            <a:r>
              <a:rPr lang="fi-FI" sz="1200" dirty="0">
                <a:solidFill>
                  <a:prstClr val="black"/>
                </a:solidFill>
              </a:rPr>
              <a:t>(</a:t>
            </a:r>
            <a:r>
              <a:rPr lang="fi-FI" sz="1200" dirty="0" err="1">
                <a:solidFill>
                  <a:prstClr val="black"/>
                </a:solidFill>
              </a:rPr>
              <a:t>Capasities</a:t>
            </a:r>
            <a:r>
              <a:rPr lang="fi-FI" sz="1200" dirty="0">
                <a:solidFill>
                  <a:prstClr val="black"/>
                </a:solidFill>
              </a:rPr>
              <a:t> , </a:t>
            </a:r>
            <a:r>
              <a:rPr lang="fi-FI" sz="1200" dirty="0" err="1">
                <a:solidFill>
                  <a:prstClr val="black"/>
                </a:solidFill>
              </a:rPr>
              <a:t>Cooperation</a:t>
            </a:r>
            <a:r>
              <a:rPr lang="fi-FI" sz="1200" dirty="0">
                <a:solidFill>
                  <a:prstClr val="black"/>
                </a:solidFill>
              </a:rPr>
              <a:t>, </a:t>
            </a:r>
            <a:r>
              <a:rPr lang="fi-FI" sz="1200" dirty="0" err="1">
                <a:solidFill>
                  <a:prstClr val="black"/>
                </a:solidFill>
              </a:rPr>
              <a:t>Ideas</a:t>
            </a:r>
            <a:r>
              <a:rPr lang="fi-FI" sz="1200" dirty="0">
                <a:solidFill>
                  <a:prstClr val="black"/>
                </a:solidFill>
              </a:rPr>
              <a:t>, People, JRC, EURATOM)</a:t>
            </a:r>
          </a:p>
        </p:txBody>
      </p:sp>
      <p:sp>
        <p:nvSpPr>
          <p:cNvPr id="59" name="Tekstiruutu 58"/>
          <p:cNvSpPr txBox="1"/>
          <p:nvPr/>
        </p:nvSpPr>
        <p:spPr>
          <a:xfrm>
            <a:off x="1994628" y="2924944"/>
            <a:ext cx="214532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solidFill>
                  <a:prstClr val="black"/>
                </a:solidFill>
              </a:rPr>
              <a:t>Horizon</a:t>
            </a:r>
            <a:r>
              <a:rPr lang="fi-FI" sz="1200" b="1" dirty="0">
                <a:solidFill>
                  <a:prstClr val="black"/>
                </a:solidFill>
              </a:rPr>
              <a:t> 2020 (79 400 M€)</a:t>
            </a:r>
          </a:p>
          <a:p>
            <a:r>
              <a:rPr lang="fi-FI" sz="1200" dirty="0" err="1">
                <a:solidFill>
                  <a:prstClr val="black"/>
                </a:solidFill>
              </a:rPr>
              <a:t>-Excellent</a:t>
            </a:r>
            <a:r>
              <a:rPr lang="fi-FI" sz="1200" dirty="0">
                <a:solidFill>
                  <a:prstClr val="black"/>
                </a:solidFill>
              </a:rPr>
              <a:t> Science (ERC, MSCA)</a:t>
            </a:r>
          </a:p>
          <a:p>
            <a:r>
              <a:rPr lang="fi-FI" sz="1200" dirty="0" err="1">
                <a:solidFill>
                  <a:prstClr val="black"/>
                </a:solidFill>
              </a:rPr>
              <a:t>-Industrial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  <a:r>
              <a:rPr lang="fi-FI" sz="1200" dirty="0" err="1">
                <a:solidFill>
                  <a:prstClr val="black"/>
                </a:solidFill>
              </a:rPr>
              <a:t>Leadership</a:t>
            </a:r>
            <a:endParaRPr lang="fi-FI" sz="1200" dirty="0">
              <a:solidFill>
                <a:prstClr val="black"/>
              </a:solidFill>
            </a:endParaRPr>
          </a:p>
          <a:p>
            <a:r>
              <a:rPr lang="fi-FI" sz="1200" dirty="0" err="1">
                <a:solidFill>
                  <a:prstClr val="black"/>
                </a:solidFill>
              </a:rPr>
              <a:t>-Societal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  <a:r>
              <a:rPr lang="fi-FI" sz="1200" dirty="0" err="1">
                <a:solidFill>
                  <a:prstClr val="black"/>
                </a:solidFill>
              </a:rPr>
              <a:t>Challenges</a:t>
            </a:r>
            <a:endParaRPr lang="fi-FI" sz="1200" dirty="0">
              <a:solidFill>
                <a:prstClr val="black"/>
              </a:solidFill>
            </a:endParaRPr>
          </a:p>
        </p:txBody>
      </p:sp>
      <p:cxnSp>
        <p:nvCxnSpPr>
          <p:cNvPr id="61" name="Suora nuoliyhdysviiva 60"/>
          <p:cNvCxnSpPr>
            <a:stCxn id="58" idx="3"/>
            <a:endCxn id="59" idx="1"/>
          </p:cNvCxnSpPr>
          <p:nvPr/>
        </p:nvCxnSpPr>
        <p:spPr>
          <a:xfrm>
            <a:off x="1602169" y="3340443"/>
            <a:ext cx="3924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i 62"/>
          <p:cNvSpPr/>
          <p:nvPr/>
        </p:nvSpPr>
        <p:spPr>
          <a:xfrm>
            <a:off x="1310154" y="3388734"/>
            <a:ext cx="762036" cy="367207"/>
          </a:xfrm>
          <a:prstGeom prst="ellipse">
            <a:avLst/>
          </a:prstGeom>
          <a:solidFill>
            <a:schemeClr val="tx2">
              <a:lumMod val="20000"/>
              <a:lumOff val="8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prstClr val="black"/>
                </a:solidFill>
              </a:rPr>
              <a:t>+49%</a:t>
            </a:r>
          </a:p>
        </p:txBody>
      </p:sp>
      <p:sp>
        <p:nvSpPr>
          <p:cNvPr id="64" name="Ellipsi 63"/>
          <p:cNvSpPr/>
          <p:nvPr/>
        </p:nvSpPr>
        <p:spPr>
          <a:xfrm>
            <a:off x="8337394" y="732308"/>
            <a:ext cx="683748" cy="367207"/>
          </a:xfrm>
          <a:prstGeom prst="ellipse">
            <a:avLst/>
          </a:prstGeom>
          <a:solidFill>
            <a:schemeClr val="tx2">
              <a:lumMod val="20000"/>
              <a:lumOff val="8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prstClr val="black"/>
                </a:solidFill>
              </a:rPr>
              <a:t>-14%</a:t>
            </a:r>
          </a:p>
        </p:txBody>
      </p:sp>
      <p:sp>
        <p:nvSpPr>
          <p:cNvPr id="65" name="Ellipsi 64"/>
          <p:cNvSpPr/>
          <p:nvPr/>
        </p:nvSpPr>
        <p:spPr>
          <a:xfrm>
            <a:off x="1266628" y="4342585"/>
            <a:ext cx="762036" cy="310551"/>
          </a:xfrm>
          <a:prstGeom prst="ellipse">
            <a:avLst/>
          </a:prstGeom>
          <a:solidFill>
            <a:schemeClr val="tx2">
              <a:lumMod val="20000"/>
              <a:lumOff val="8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prstClr val="black"/>
                </a:solidFill>
              </a:rPr>
              <a:t>+26%</a:t>
            </a:r>
          </a:p>
        </p:txBody>
      </p:sp>
      <p:sp>
        <p:nvSpPr>
          <p:cNvPr id="39" name="Tekstiruutu 38"/>
          <p:cNvSpPr txBox="1"/>
          <p:nvPr/>
        </p:nvSpPr>
        <p:spPr>
          <a:xfrm>
            <a:off x="4493065" y="2603229"/>
            <a:ext cx="720080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CIP</a:t>
            </a:r>
            <a:r>
              <a:rPr lang="fi-FI" sz="1200" dirty="0">
                <a:solidFill>
                  <a:prstClr val="black"/>
                </a:solidFill>
              </a:rPr>
              <a:t> (EIP, ICT-PSP, IEE)</a:t>
            </a:r>
            <a:endParaRPr lang="fi-FI" sz="1200" dirty="0">
              <a:solidFill>
                <a:prstClr val="white"/>
              </a:solidFill>
            </a:endParaRPr>
          </a:p>
        </p:txBody>
      </p:sp>
      <p:sp>
        <p:nvSpPr>
          <p:cNvPr id="41" name="Ellipsi 40"/>
          <p:cNvSpPr/>
          <p:nvPr/>
        </p:nvSpPr>
        <p:spPr>
          <a:xfrm>
            <a:off x="4916709" y="3130490"/>
            <a:ext cx="683748" cy="367207"/>
          </a:xfrm>
          <a:prstGeom prst="ellipse">
            <a:avLst/>
          </a:prstGeom>
          <a:solidFill>
            <a:schemeClr val="tx2">
              <a:lumMod val="20000"/>
              <a:lumOff val="8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prstClr val="black"/>
                </a:solidFill>
              </a:rPr>
              <a:t>-36%</a:t>
            </a:r>
          </a:p>
        </p:txBody>
      </p:sp>
      <p:cxnSp>
        <p:nvCxnSpPr>
          <p:cNvPr id="18" name="Suora nuoliyhdysviiva 17"/>
          <p:cNvCxnSpPr>
            <a:stCxn id="39" idx="1"/>
            <a:endCxn id="59" idx="3"/>
          </p:cNvCxnSpPr>
          <p:nvPr/>
        </p:nvCxnSpPr>
        <p:spPr>
          <a:xfrm flipH="1">
            <a:off x="4139952" y="2926395"/>
            <a:ext cx="353113" cy="414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iruutu 49"/>
          <p:cNvSpPr txBox="1"/>
          <p:nvPr/>
        </p:nvSpPr>
        <p:spPr>
          <a:xfrm>
            <a:off x="5893696" y="5471137"/>
            <a:ext cx="1349560" cy="116955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Regional </a:t>
            </a:r>
          </a:p>
          <a:p>
            <a:r>
              <a:rPr lang="fi-FI" sz="1400" b="1" dirty="0" err="1">
                <a:solidFill>
                  <a:prstClr val="black"/>
                </a:solidFill>
              </a:rPr>
              <a:t>policy</a:t>
            </a:r>
            <a:r>
              <a:rPr lang="fi-FI" sz="1400" b="1" dirty="0">
                <a:solidFill>
                  <a:prstClr val="black"/>
                </a:solidFill>
              </a:rPr>
              <a:t> </a:t>
            </a:r>
          </a:p>
          <a:p>
            <a:r>
              <a:rPr lang="fi-FI" sz="1400" b="1" dirty="0">
                <a:solidFill>
                  <a:prstClr val="black"/>
                </a:solidFill>
              </a:rPr>
              <a:t>(351 000 M€)</a:t>
            </a:r>
          </a:p>
          <a:p>
            <a:endParaRPr lang="fi-FI" sz="1400" b="1" dirty="0">
              <a:solidFill>
                <a:prstClr val="black"/>
              </a:solidFill>
            </a:endParaRPr>
          </a:p>
          <a:p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45" name="Tekstiruutu 44"/>
          <p:cNvSpPr txBox="1"/>
          <p:nvPr/>
        </p:nvSpPr>
        <p:spPr>
          <a:xfrm>
            <a:off x="4669347" y="4006080"/>
            <a:ext cx="1862221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Valtioiden väliset B-ohjelmat:</a:t>
            </a:r>
          </a:p>
          <a:p>
            <a:r>
              <a:rPr lang="fi-FI" sz="1200" dirty="0" err="1">
                <a:solidFill>
                  <a:prstClr val="black"/>
                </a:solidFill>
              </a:rPr>
              <a:t>-Northern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  <a:r>
              <a:rPr lang="fi-FI" sz="1200" dirty="0" err="1">
                <a:solidFill>
                  <a:prstClr val="black"/>
                </a:solidFill>
              </a:rPr>
              <a:t>Periphery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</a:p>
          <a:p>
            <a:r>
              <a:rPr lang="fi-FI" sz="1200" dirty="0">
                <a:solidFill>
                  <a:prstClr val="black"/>
                </a:solidFill>
              </a:rPr>
              <a:t>and </a:t>
            </a:r>
            <a:r>
              <a:rPr lang="fi-FI" sz="1200" dirty="0" err="1">
                <a:solidFill>
                  <a:prstClr val="black"/>
                </a:solidFill>
              </a:rPr>
              <a:t>Arctic</a:t>
            </a:r>
            <a:r>
              <a:rPr lang="fi-FI" sz="1200" dirty="0">
                <a:solidFill>
                  <a:prstClr val="black"/>
                </a:solidFill>
              </a:rPr>
              <a:t> (56 M€, +24%)</a:t>
            </a:r>
          </a:p>
          <a:p>
            <a:r>
              <a:rPr lang="fi-FI" sz="1200" dirty="0" err="1">
                <a:solidFill>
                  <a:prstClr val="black"/>
                </a:solidFill>
              </a:rPr>
              <a:t>-Baltic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  <a:r>
              <a:rPr lang="fi-FI" sz="1200" dirty="0" err="1">
                <a:solidFill>
                  <a:prstClr val="black"/>
                </a:solidFill>
              </a:rPr>
              <a:t>Sea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  <a:r>
              <a:rPr lang="fi-FI" sz="1200" dirty="0" err="1">
                <a:solidFill>
                  <a:prstClr val="black"/>
                </a:solidFill>
              </a:rPr>
              <a:t>Region</a:t>
            </a:r>
            <a:endParaRPr lang="fi-FI" sz="1200" dirty="0">
              <a:solidFill>
                <a:prstClr val="black"/>
              </a:solidFill>
            </a:endParaRPr>
          </a:p>
          <a:p>
            <a:r>
              <a:rPr lang="fi-FI" sz="1200" dirty="0">
                <a:solidFill>
                  <a:prstClr val="black"/>
                </a:solidFill>
              </a:rPr>
              <a:t>(ERDF 263,8 M€, +27%)</a:t>
            </a:r>
          </a:p>
        </p:txBody>
      </p:sp>
      <p:sp>
        <p:nvSpPr>
          <p:cNvPr id="54" name="Tekstiruutu 53"/>
          <p:cNvSpPr txBox="1"/>
          <p:nvPr/>
        </p:nvSpPr>
        <p:spPr>
          <a:xfrm>
            <a:off x="3553591" y="5464180"/>
            <a:ext cx="1878949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ENI CBC –ulkorajayhteistyö</a:t>
            </a:r>
          </a:p>
          <a:p>
            <a:r>
              <a:rPr lang="fi-FI" sz="1200" dirty="0" err="1">
                <a:solidFill>
                  <a:prstClr val="black"/>
                </a:solidFill>
              </a:rPr>
              <a:t>-Kaakkois-Suomi</a:t>
            </a:r>
            <a:r>
              <a:rPr lang="fi-FI" sz="1200" dirty="0">
                <a:solidFill>
                  <a:prstClr val="black"/>
                </a:solidFill>
              </a:rPr>
              <a:t> – Venäjä</a:t>
            </a:r>
          </a:p>
          <a:p>
            <a:r>
              <a:rPr lang="fi-FI" sz="1200" dirty="0" err="1">
                <a:solidFill>
                  <a:prstClr val="black"/>
                </a:solidFill>
              </a:rPr>
              <a:t>-Karelia</a:t>
            </a:r>
            <a:endParaRPr lang="fi-FI" sz="1200" dirty="0">
              <a:solidFill>
                <a:prstClr val="black"/>
              </a:solidFill>
            </a:endParaRPr>
          </a:p>
          <a:p>
            <a:r>
              <a:rPr lang="fi-FI" sz="1200" dirty="0" err="1">
                <a:solidFill>
                  <a:prstClr val="black"/>
                </a:solidFill>
              </a:rPr>
              <a:t>-KolArctic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55" name="Tekstiruutu 54"/>
          <p:cNvSpPr txBox="1"/>
          <p:nvPr/>
        </p:nvSpPr>
        <p:spPr>
          <a:xfrm>
            <a:off x="6526395" y="4006079"/>
            <a:ext cx="2228456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EU C-tason alueellinen yhteistyö:</a:t>
            </a:r>
          </a:p>
          <a:p>
            <a:r>
              <a:rPr lang="fi-FI" sz="1200" dirty="0" err="1">
                <a:solidFill>
                  <a:prstClr val="black"/>
                </a:solidFill>
              </a:rPr>
              <a:t>-Interreg</a:t>
            </a:r>
            <a:r>
              <a:rPr lang="fi-FI" sz="1200" dirty="0">
                <a:solidFill>
                  <a:prstClr val="black"/>
                </a:solidFill>
              </a:rPr>
              <a:t> Europe (359 M€, +19%)</a:t>
            </a:r>
          </a:p>
          <a:p>
            <a:r>
              <a:rPr lang="fi-FI" sz="1200" dirty="0">
                <a:solidFill>
                  <a:prstClr val="black"/>
                </a:solidFill>
              </a:rPr>
              <a:t>-INTERACT</a:t>
            </a:r>
          </a:p>
          <a:p>
            <a:r>
              <a:rPr lang="fi-FI" sz="1200" dirty="0">
                <a:solidFill>
                  <a:prstClr val="black"/>
                </a:solidFill>
              </a:rPr>
              <a:t>-URBACT</a:t>
            </a:r>
          </a:p>
          <a:p>
            <a:r>
              <a:rPr lang="fi-FI" sz="1200" dirty="0">
                <a:solidFill>
                  <a:prstClr val="black"/>
                </a:solidFill>
              </a:rPr>
              <a:t>-ESPON</a:t>
            </a:r>
          </a:p>
        </p:txBody>
      </p:sp>
      <p:sp>
        <p:nvSpPr>
          <p:cNvPr id="56" name="Tekstiruutu 55"/>
          <p:cNvSpPr txBox="1"/>
          <p:nvPr/>
        </p:nvSpPr>
        <p:spPr>
          <a:xfrm>
            <a:off x="3147348" y="4006078"/>
            <a:ext cx="1521999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Rajat ylittävät A-ohjelmat:</a:t>
            </a:r>
            <a:endParaRPr lang="fi-FI" sz="1200" dirty="0">
              <a:solidFill>
                <a:prstClr val="black"/>
              </a:solidFill>
            </a:endParaRPr>
          </a:p>
          <a:p>
            <a:r>
              <a:rPr lang="fi-FI" sz="1200" dirty="0" err="1">
                <a:solidFill>
                  <a:prstClr val="black"/>
                </a:solidFill>
              </a:rPr>
              <a:t>-Pohjoisen</a:t>
            </a:r>
            <a:r>
              <a:rPr lang="fi-FI" sz="1200" dirty="0">
                <a:solidFill>
                  <a:prstClr val="black"/>
                </a:solidFill>
              </a:rPr>
              <a:t> ohjelma (NORD)</a:t>
            </a:r>
          </a:p>
          <a:p>
            <a:r>
              <a:rPr lang="fi-FI" sz="1200" dirty="0" err="1">
                <a:solidFill>
                  <a:prstClr val="black"/>
                </a:solidFill>
              </a:rPr>
              <a:t>-Botnia-Atlantica</a:t>
            </a:r>
            <a:endParaRPr lang="fi-FI" sz="1200" dirty="0">
              <a:solidFill>
                <a:prstClr val="black"/>
              </a:solidFill>
            </a:endParaRPr>
          </a:p>
          <a:p>
            <a:r>
              <a:rPr lang="fi-FI" sz="1200" dirty="0" err="1">
                <a:solidFill>
                  <a:prstClr val="black"/>
                </a:solidFill>
              </a:rPr>
              <a:t>-Central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  <a:r>
              <a:rPr lang="fi-FI" sz="1200" dirty="0" err="1">
                <a:solidFill>
                  <a:prstClr val="black"/>
                </a:solidFill>
              </a:rPr>
              <a:t>Baltic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57" name="Tekstiruutu 56"/>
          <p:cNvSpPr txBox="1"/>
          <p:nvPr/>
        </p:nvSpPr>
        <p:spPr>
          <a:xfrm>
            <a:off x="7230566" y="5471136"/>
            <a:ext cx="1349560" cy="116955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CAP &amp; Rural Development </a:t>
            </a:r>
          </a:p>
          <a:p>
            <a:r>
              <a:rPr lang="fi-FI" sz="1400" b="1" dirty="0">
                <a:solidFill>
                  <a:prstClr val="black"/>
                </a:solidFill>
              </a:rPr>
              <a:t>(348 000 M€)</a:t>
            </a:r>
          </a:p>
          <a:p>
            <a:endParaRPr lang="fi-FI" sz="1400" b="1" dirty="0">
              <a:solidFill>
                <a:prstClr val="black"/>
              </a:solidFill>
            </a:endParaRPr>
          </a:p>
          <a:p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62" name="Tekstiruutu 61"/>
          <p:cNvSpPr txBox="1"/>
          <p:nvPr/>
        </p:nvSpPr>
        <p:spPr>
          <a:xfrm>
            <a:off x="5220071" y="1132819"/>
            <a:ext cx="1768125" cy="138499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solidFill>
                  <a:prstClr val="black"/>
                </a:solidFill>
              </a:rPr>
              <a:t>Customs</a:t>
            </a:r>
            <a:r>
              <a:rPr lang="fi-FI" sz="1200" b="1" dirty="0">
                <a:solidFill>
                  <a:prstClr val="black"/>
                </a:solidFill>
              </a:rPr>
              <a:t>, </a:t>
            </a:r>
            <a:r>
              <a:rPr lang="fi-FI" sz="1200" b="1" dirty="0" err="1">
                <a:solidFill>
                  <a:prstClr val="black"/>
                </a:solidFill>
              </a:rPr>
              <a:t>Taxation</a:t>
            </a:r>
            <a:r>
              <a:rPr lang="fi-FI" sz="1200" b="1" dirty="0">
                <a:solidFill>
                  <a:prstClr val="black"/>
                </a:solidFill>
              </a:rPr>
              <a:t> and </a:t>
            </a:r>
            <a:r>
              <a:rPr lang="fi-FI" sz="1200" b="1" dirty="0" err="1">
                <a:solidFill>
                  <a:prstClr val="black"/>
                </a:solidFill>
              </a:rPr>
              <a:t>Fight</a:t>
            </a:r>
            <a:r>
              <a:rPr lang="fi-FI" sz="1200" b="1" dirty="0">
                <a:solidFill>
                  <a:prstClr val="black"/>
                </a:solidFill>
              </a:rPr>
              <a:t> </a:t>
            </a:r>
            <a:r>
              <a:rPr lang="fi-FI" sz="1200" b="1" dirty="0" err="1">
                <a:solidFill>
                  <a:prstClr val="black"/>
                </a:solidFill>
              </a:rPr>
              <a:t>against</a:t>
            </a:r>
            <a:r>
              <a:rPr lang="fi-FI" sz="1200" b="1" dirty="0">
                <a:solidFill>
                  <a:prstClr val="black"/>
                </a:solidFill>
              </a:rPr>
              <a:t> </a:t>
            </a:r>
            <a:r>
              <a:rPr lang="fi-FI" sz="1200" b="1" dirty="0" err="1">
                <a:solidFill>
                  <a:prstClr val="black"/>
                </a:solidFill>
              </a:rPr>
              <a:t>fraud</a:t>
            </a:r>
            <a:r>
              <a:rPr lang="fi-FI" sz="1200" b="1" dirty="0">
                <a:solidFill>
                  <a:prstClr val="black"/>
                </a:solidFill>
              </a:rPr>
              <a:t> (908 M€):</a:t>
            </a:r>
          </a:p>
          <a:p>
            <a:r>
              <a:rPr lang="fi-FI" sz="1200" dirty="0" err="1">
                <a:solidFill>
                  <a:prstClr val="black"/>
                </a:solidFill>
              </a:rPr>
              <a:t>-Customs</a:t>
            </a:r>
            <a:r>
              <a:rPr lang="fi-FI" sz="1200" dirty="0">
                <a:solidFill>
                  <a:prstClr val="black"/>
                </a:solidFill>
              </a:rPr>
              <a:t> 2020</a:t>
            </a:r>
          </a:p>
          <a:p>
            <a:r>
              <a:rPr lang="fi-FI" sz="1200" dirty="0" err="1">
                <a:solidFill>
                  <a:prstClr val="black"/>
                </a:solidFill>
              </a:rPr>
              <a:t>-Fiscalis</a:t>
            </a:r>
            <a:r>
              <a:rPr lang="fi-FI" sz="1200" dirty="0">
                <a:solidFill>
                  <a:prstClr val="black"/>
                </a:solidFill>
              </a:rPr>
              <a:t> 2020</a:t>
            </a:r>
          </a:p>
          <a:p>
            <a:r>
              <a:rPr lang="fi-FI" sz="1200" dirty="0" err="1">
                <a:solidFill>
                  <a:prstClr val="black"/>
                </a:solidFill>
              </a:rPr>
              <a:t>-Hercule</a:t>
            </a:r>
            <a:r>
              <a:rPr lang="fi-FI" sz="1200" dirty="0">
                <a:solidFill>
                  <a:prstClr val="black"/>
                </a:solidFill>
              </a:rPr>
              <a:t> III</a:t>
            </a:r>
          </a:p>
          <a:p>
            <a:r>
              <a:rPr lang="fi-FI" sz="1200" dirty="0" err="1">
                <a:solidFill>
                  <a:prstClr val="black"/>
                </a:solidFill>
              </a:rPr>
              <a:t>-Pericles</a:t>
            </a:r>
            <a:r>
              <a:rPr lang="fi-FI" sz="1200" dirty="0">
                <a:solidFill>
                  <a:prstClr val="black"/>
                </a:solidFill>
              </a:rPr>
              <a:t> 2020</a:t>
            </a:r>
          </a:p>
        </p:txBody>
      </p:sp>
      <p:sp>
        <p:nvSpPr>
          <p:cNvPr id="66" name="Tekstiruutu 65"/>
          <p:cNvSpPr txBox="1"/>
          <p:nvPr/>
        </p:nvSpPr>
        <p:spPr>
          <a:xfrm>
            <a:off x="7083714" y="1775137"/>
            <a:ext cx="1890056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solidFill>
                  <a:prstClr val="black"/>
                </a:solidFill>
              </a:rPr>
              <a:t>Connecting</a:t>
            </a:r>
            <a:r>
              <a:rPr lang="fi-FI" sz="1200" b="1" dirty="0">
                <a:solidFill>
                  <a:prstClr val="black"/>
                </a:solidFill>
              </a:rPr>
              <a:t> Europe </a:t>
            </a:r>
            <a:r>
              <a:rPr lang="fi-FI" sz="1200" b="1" dirty="0" err="1">
                <a:solidFill>
                  <a:prstClr val="black"/>
                </a:solidFill>
              </a:rPr>
              <a:t>Facility</a:t>
            </a:r>
            <a:r>
              <a:rPr lang="fi-FI" sz="1200" b="1" dirty="0">
                <a:solidFill>
                  <a:prstClr val="black"/>
                </a:solidFill>
              </a:rPr>
              <a:t> (21 940 M€):</a:t>
            </a:r>
          </a:p>
          <a:p>
            <a:r>
              <a:rPr lang="fi-FI" sz="1200" dirty="0">
                <a:solidFill>
                  <a:prstClr val="black"/>
                </a:solidFill>
              </a:rPr>
              <a:t>TEN-T, TEN-EN, TEN-TELE</a:t>
            </a:r>
          </a:p>
        </p:txBody>
      </p:sp>
      <p:sp>
        <p:nvSpPr>
          <p:cNvPr id="53" name="Ellipsi 52"/>
          <p:cNvSpPr/>
          <p:nvPr/>
        </p:nvSpPr>
        <p:spPr>
          <a:xfrm>
            <a:off x="2651878" y="1156213"/>
            <a:ext cx="762036" cy="367207"/>
          </a:xfrm>
          <a:prstGeom prst="ellipse">
            <a:avLst/>
          </a:prstGeom>
          <a:solidFill>
            <a:schemeClr val="tx2">
              <a:lumMod val="20000"/>
              <a:lumOff val="8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prstClr val="black"/>
                </a:solidFill>
              </a:rPr>
              <a:t>+40%</a:t>
            </a:r>
          </a:p>
        </p:txBody>
      </p:sp>
      <p:cxnSp>
        <p:nvCxnSpPr>
          <p:cNvPr id="72" name="Suora nuoliyhdysviiva 71"/>
          <p:cNvCxnSpPr/>
          <p:nvPr/>
        </p:nvCxnSpPr>
        <p:spPr>
          <a:xfrm>
            <a:off x="4672247" y="3249560"/>
            <a:ext cx="0" cy="184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0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Kiitos! Otathan yhteyttä </a:t>
            </a:r>
            <a:r>
              <a:rPr lang="fi-FI" dirty="0" err="1" smtClean="0"/>
              <a:t>NEST-tiimiin</a:t>
            </a:r>
            <a:r>
              <a:rPr lang="fi-FI" dirty="0" smtClean="0"/>
              <a:t>…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Hankesuunnittelija </a:t>
            </a:r>
            <a:r>
              <a:rPr lang="fi-FI" dirty="0"/>
              <a:t>L</a:t>
            </a:r>
            <a:r>
              <a:rPr lang="fi-FI" dirty="0" smtClean="0"/>
              <a:t>aura Mäki (Joensuu)</a:t>
            </a:r>
          </a:p>
          <a:p>
            <a:r>
              <a:rPr lang="fi-FI" dirty="0" smtClean="0"/>
              <a:t>Hankekoordinaattori Maarit Niskanen (Kuopio)</a:t>
            </a:r>
          </a:p>
          <a:p>
            <a:r>
              <a:rPr lang="fi-FI" dirty="0" smtClean="0"/>
              <a:t>Hankesuunnittelija Timo Hara (Kuopio)</a:t>
            </a:r>
          </a:p>
          <a:p>
            <a:r>
              <a:rPr lang="fi-FI" dirty="0" err="1" smtClean="0">
                <a:hlinkClick r:id="rId2"/>
              </a:rPr>
              <a:t>www.nestcentre.com</a:t>
            </a:r>
            <a:endParaRPr lang="fi-FI" dirty="0" smtClean="0"/>
          </a:p>
          <a:p>
            <a:endParaRPr lang="fi-FI" dirty="0" smtClean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038600" cy="337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stcentre.com/wp-content/uploads/2016/04/nest_etusivu_headerku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2389" y="47974"/>
            <a:ext cx="10811492" cy="68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-108520" y="1124744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smtClean="0"/>
              <a:t>NEST-KESKUS / NEST CENTRE / </a:t>
            </a:r>
            <a:r>
              <a:rPr lang="ru-RU" sz="2400" dirty="0" smtClean="0"/>
              <a:t>ЦЕНТР «</a:t>
            </a:r>
            <a:r>
              <a:rPr lang="fi-FI" sz="2400" dirty="0" smtClean="0"/>
              <a:t>NEST</a:t>
            </a:r>
            <a:r>
              <a:rPr lang="ru-RU" sz="2400" dirty="0" smtClean="0"/>
              <a:t>»</a:t>
            </a:r>
            <a:endParaRPr lang="fi-FI" sz="2400" dirty="0" smtClean="0"/>
          </a:p>
          <a:p>
            <a:pPr algn="ctr"/>
            <a:r>
              <a:rPr lang="fi-FI" sz="2400" dirty="0" err="1" smtClean="0"/>
              <a:t>Network</a:t>
            </a:r>
            <a:r>
              <a:rPr lang="fi-FI" sz="2400" dirty="0" smtClean="0"/>
              <a:t> for </a:t>
            </a:r>
            <a:r>
              <a:rPr lang="fi-FI" sz="2400" dirty="0" err="1" smtClean="0"/>
              <a:t>Global</a:t>
            </a:r>
            <a:r>
              <a:rPr lang="fi-FI" sz="2400" dirty="0" smtClean="0"/>
              <a:t> </a:t>
            </a:r>
            <a:r>
              <a:rPr lang="fi-FI" sz="2400" dirty="0" err="1" smtClean="0"/>
              <a:t>Excellence</a:t>
            </a:r>
            <a:r>
              <a:rPr lang="fi-FI" sz="2400" dirty="0" smtClean="0"/>
              <a:t> </a:t>
            </a:r>
          </a:p>
          <a:p>
            <a:pPr algn="ctr"/>
            <a:r>
              <a:rPr lang="fi-FI" sz="2400" dirty="0" smtClean="0"/>
              <a:t>in Upper </a:t>
            </a:r>
            <a:r>
              <a:rPr lang="fi-FI" sz="2400" dirty="0" err="1" smtClean="0"/>
              <a:t>Secondary</a:t>
            </a:r>
            <a:r>
              <a:rPr lang="fi-FI" sz="2400" dirty="0" smtClean="0"/>
              <a:t> </a:t>
            </a:r>
            <a:r>
              <a:rPr lang="fi-FI" sz="2400" dirty="0" err="1" smtClean="0"/>
              <a:t>Education</a:t>
            </a:r>
            <a:r>
              <a:rPr lang="fi-FI" sz="2400" dirty="0" smtClean="0"/>
              <a:t> and Training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5511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pähkinänkuoressa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400" dirty="0" smtClean="0"/>
              <a:t>Taustalla Euroopan sosiaalirahaston </a:t>
            </a:r>
            <a:r>
              <a:rPr lang="fi-FI" sz="2400" dirty="0" err="1" smtClean="0"/>
              <a:t>osarahoittama</a:t>
            </a:r>
            <a:r>
              <a:rPr lang="fi-FI" sz="2400" dirty="0" smtClean="0"/>
              <a:t> hanke </a:t>
            </a:r>
          </a:p>
          <a:p>
            <a:r>
              <a:rPr lang="fi-FI" sz="2400" dirty="0" smtClean="0"/>
              <a:t>Edistää itäsuomalaisten lukioiden kansainvälistymistä</a:t>
            </a:r>
          </a:p>
          <a:p>
            <a:r>
              <a:rPr lang="fi-FI" sz="2400" dirty="0" smtClean="0"/>
              <a:t>Mukana 23 lukiota neljästä maakunnasta (Pohjois-Savo, Pohjois-Karjala, Etelä-Savo, Etelä-Karjala)</a:t>
            </a:r>
          </a:p>
          <a:p>
            <a:r>
              <a:rPr lang="fi-FI" sz="2400" dirty="0" smtClean="0"/>
              <a:t>Mukana isoja ja pieniä lukioita, jotka sijaitsevat kaupunkikeskuksissa tai maaseutumaisissa kuntakeskuksissa</a:t>
            </a:r>
          </a:p>
          <a:p>
            <a:r>
              <a:rPr lang="fi-FI" sz="2400" dirty="0" smtClean="0"/>
              <a:t>Hanketta hallinnoi </a:t>
            </a:r>
            <a:r>
              <a:rPr lang="fi-FI" sz="2400" smtClean="0"/>
              <a:t>Kuopion kaupunki</a:t>
            </a:r>
            <a:endParaRPr lang="fi-FI" sz="2400" dirty="0" smtClean="0"/>
          </a:p>
          <a:p>
            <a:r>
              <a:rPr lang="fi-FI" sz="2400" dirty="0" smtClean="0"/>
              <a:t>Toiminnan painopisteitä hankelukioissamme:</a:t>
            </a:r>
            <a:endParaRPr lang="fi-FI" sz="2400" dirty="0"/>
          </a:p>
          <a:p>
            <a:pPr lvl="1"/>
            <a:r>
              <a:rPr lang="fi-FI" sz="2000" dirty="0" smtClean="0"/>
              <a:t>Tiedotamme aktiivisesti kansainvälisen toiminnan ja hankerahoituksen mahdollisuuksista</a:t>
            </a:r>
          </a:p>
          <a:p>
            <a:pPr lvl="1"/>
            <a:r>
              <a:rPr lang="fi-FI" sz="2000" dirty="0" smtClean="0"/>
              <a:t>Autamme ideoimaan hankkeita ja laatimaan hankesuunnitelmia sekä hakemaan rahoitusta</a:t>
            </a:r>
          </a:p>
          <a:p>
            <a:pPr lvl="1"/>
            <a:r>
              <a:rPr lang="fi-FI" sz="2000" dirty="0" smtClean="0"/>
              <a:t>Kansainvälistymisen ohella edistämme myös lukioiden yrittäjyyskasvatusta ja työelämäyhteistyötä</a:t>
            </a:r>
          </a:p>
          <a:p>
            <a:endParaRPr lang="fi-FI" sz="2400" dirty="0" smtClean="0"/>
          </a:p>
          <a:p>
            <a:endParaRPr lang="fi-FI" dirty="0"/>
          </a:p>
        </p:txBody>
      </p:sp>
      <p:pic>
        <p:nvPicPr>
          <p:cNvPr id="4" name="Picture 4" descr="http://kallepahajoki.net/samuli/wp-content/uploads/2016/03/nes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832"/>
            <a:ext cx="15240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1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23592" y="274638"/>
            <a:ext cx="6263208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Rahoitushakujen tuloksista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err="1" smtClean="0"/>
              <a:t>NEST-keskus</a:t>
            </a:r>
            <a:r>
              <a:rPr lang="fi-FI" dirty="0" smtClean="0"/>
              <a:t> auttaa, valmentaa ja sparraa</a:t>
            </a:r>
          </a:p>
          <a:p>
            <a:r>
              <a:rPr lang="fi-FI" dirty="0" smtClean="0"/>
              <a:t>Kullekin lukiolle räätälöityjä palveluja</a:t>
            </a:r>
          </a:p>
          <a:p>
            <a:r>
              <a:rPr lang="fi-FI" dirty="0" smtClean="0"/>
              <a:t>Mm. Erasmus+ (KA1, KA2, kontaktiseminaarit, valmistelevat vierailut), </a:t>
            </a:r>
            <a:r>
              <a:rPr lang="fi-FI" dirty="0" err="1" smtClean="0"/>
              <a:t>Nordplus</a:t>
            </a:r>
            <a:r>
              <a:rPr lang="fi-FI" dirty="0" smtClean="0"/>
              <a:t> Junior, </a:t>
            </a:r>
            <a:r>
              <a:rPr lang="fi-FI" dirty="0" err="1" smtClean="0"/>
              <a:t>Leader</a:t>
            </a:r>
            <a:r>
              <a:rPr lang="fi-FI" dirty="0" smtClean="0"/>
              <a:t>, </a:t>
            </a:r>
            <a:r>
              <a:rPr lang="fi-FI" dirty="0" err="1" smtClean="0"/>
              <a:t>Nordic-Baltic</a:t>
            </a:r>
            <a:r>
              <a:rPr lang="fi-FI" dirty="0" smtClean="0"/>
              <a:t> </a:t>
            </a:r>
            <a:r>
              <a:rPr lang="fi-FI" dirty="0" err="1" smtClean="0"/>
              <a:t>Mobility</a:t>
            </a:r>
            <a:r>
              <a:rPr lang="fi-FI" dirty="0" smtClean="0"/>
              <a:t> Programme for Public </a:t>
            </a:r>
            <a:r>
              <a:rPr lang="fi-FI" dirty="0" err="1" smtClean="0"/>
              <a:t>Administration</a:t>
            </a:r>
            <a:r>
              <a:rPr lang="fi-FI" dirty="0" smtClean="0"/>
              <a:t>, </a:t>
            </a:r>
            <a:r>
              <a:rPr lang="fi-FI" dirty="0" err="1" smtClean="0"/>
              <a:t>Kanada-Alberta</a:t>
            </a:r>
            <a:r>
              <a:rPr lang="fi-FI" dirty="0" smtClean="0"/>
              <a:t> –ohjelma, </a:t>
            </a:r>
            <a:r>
              <a:rPr lang="fi-FI" dirty="0" err="1" smtClean="0"/>
              <a:t>OPH:n</a:t>
            </a:r>
            <a:r>
              <a:rPr lang="fi-FI" dirty="0" smtClean="0"/>
              <a:t> </a:t>
            </a:r>
            <a:r>
              <a:rPr lang="fi-FI" dirty="0" err="1" smtClean="0"/>
              <a:t>kv-rahoitus</a:t>
            </a:r>
            <a:r>
              <a:rPr lang="fi-FI" dirty="0" smtClean="0"/>
              <a:t>, </a:t>
            </a:r>
            <a:r>
              <a:rPr lang="fi-FI" dirty="0"/>
              <a:t>Matka-avustukset nuorten kulttuuriryhmien esiintymismatkoihin ulkomaille </a:t>
            </a:r>
            <a:r>
              <a:rPr lang="fi-FI" dirty="0" smtClean="0"/>
              <a:t>2016 (OKM/Etelä-Suomen AVI), H2020, </a:t>
            </a:r>
            <a:r>
              <a:rPr lang="fi-FI" dirty="0" err="1" smtClean="0"/>
              <a:t>Cultura-säätiö</a:t>
            </a:r>
            <a:r>
              <a:rPr lang="fi-FI" dirty="0" smtClean="0"/>
              <a:t>, NORDBUK, Karelia </a:t>
            </a:r>
            <a:r>
              <a:rPr lang="fi-FI" dirty="0"/>
              <a:t>CBC –</a:t>
            </a:r>
            <a:r>
              <a:rPr lang="fi-FI" dirty="0" smtClean="0"/>
              <a:t>ohjelma, </a:t>
            </a:r>
            <a:r>
              <a:rPr lang="fi-FI" dirty="0" err="1" smtClean="0"/>
              <a:t>Euroscola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Vajaan kahden vuoden aikana</a:t>
            </a:r>
            <a:r>
              <a:rPr lang="fi-FI" dirty="0"/>
              <a:t> </a:t>
            </a:r>
            <a:r>
              <a:rPr lang="fi-FI" dirty="0" smtClean="0"/>
              <a:t>40 </a:t>
            </a:r>
            <a:r>
              <a:rPr lang="fi-FI" dirty="0"/>
              <a:t>hyväksyttyä hakemusta, joiden kokonaisbudjetti </a:t>
            </a:r>
            <a:r>
              <a:rPr lang="fi-FI" dirty="0" smtClean="0"/>
              <a:t>on lähes 3 miljoonaa </a:t>
            </a:r>
            <a:r>
              <a:rPr lang="fi-FI" dirty="0"/>
              <a:t>euroa</a:t>
            </a:r>
          </a:p>
          <a:p>
            <a:endParaRPr lang="fi-FI" dirty="0"/>
          </a:p>
        </p:txBody>
      </p:sp>
      <p:pic>
        <p:nvPicPr>
          <p:cNvPr id="4" name="Picture 4" descr="http://kallepahajoki.net/samuli/wp-content/uploads/2016/03/nes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832"/>
            <a:ext cx="15240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vahaun tulos haulle paula mattila kansainvälistymi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32120"/>
            <a:ext cx="8505776" cy="69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aritni\AppData\Local\Microsoft\Windows\Temporary Internet Files\Content.Outlook\G2QI6YOI\20161111_11054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8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/>
              <a:t>Tarvelähtöinen hankesuunnittelu</a:t>
            </a:r>
            <a:endParaRPr lang="fi-FI" sz="40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E0F5-7834-425E-818A-921F3D1362B0}" type="datetime3">
              <a:rPr lang="en-US" smtClean="0"/>
              <a:t>7 September 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Copyright 2016 NEST </a:t>
            </a:r>
            <a:r>
              <a:rPr lang="fi-FI" dirty="0" smtClean="0"/>
              <a:t>Centre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b="1" dirty="0" smtClean="0"/>
              <a:t>1. Hankkeen määrittelyvaihe</a:t>
            </a:r>
          </a:p>
          <a:p>
            <a:pPr>
              <a:buFontTx/>
              <a:buChar char="-"/>
            </a:pPr>
            <a:r>
              <a:rPr lang="fi-FI" sz="1600" dirty="0" smtClean="0"/>
              <a:t>Ongelma- ja sidosryhmäanalyysien laatiminen</a:t>
            </a:r>
          </a:p>
          <a:p>
            <a:pPr>
              <a:buFontTx/>
              <a:buChar char="-"/>
            </a:pPr>
            <a:r>
              <a:rPr lang="fi-FI" sz="1600" dirty="0" smtClean="0"/>
              <a:t>Hankkeen elinkaaren määrittely (</a:t>
            </a:r>
            <a:r>
              <a:rPr lang="fi-FI" sz="1600" dirty="0" err="1" smtClean="0"/>
              <a:t>PCM-malli</a:t>
            </a:r>
            <a:r>
              <a:rPr lang="fi-FI" sz="1600" dirty="0" smtClean="0"/>
              <a:t>)</a:t>
            </a:r>
          </a:p>
          <a:p>
            <a:pPr>
              <a:buFontTx/>
              <a:buChar char="-"/>
            </a:pPr>
            <a:r>
              <a:rPr lang="fi-FI" sz="1600" dirty="0" smtClean="0"/>
              <a:t>Rahoitusohjelman ja rahoittajan tahtotilan analyysi sekä hankeidean ankkurointi niiden mukaisesti</a:t>
            </a:r>
            <a:endParaRPr lang="fi-FI" sz="1600" b="1" dirty="0" smtClean="0"/>
          </a:p>
          <a:p>
            <a:pPr marL="0" indent="0">
              <a:buNone/>
            </a:pPr>
            <a:r>
              <a:rPr lang="fi-FI" sz="1600" b="1" dirty="0" smtClean="0"/>
              <a:t>2. Hankeen suunnitteluvaihe</a:t>
            </a:r>
            <a:endParaRPr lang="fi-FI" sz="1600" b="1" dirty="0"/>
          </a:p>
          <a:p>
            <a:pPr>
              <a:buFontTx/>
              <a:buChar char="-"/>
            </a:pPr>
            <a:r>
              <a:rPr lang="fi-FI" sz="1600" dirty="0" smtClean="0"/>
              <a:t>Tavoiteanalyysi: Hankkeen tarve perustana, jonka pohjalta määritellään tavoitteet, toimenpiteet, tulokset ja tuotokset</a:t>
            </a:r>
            <a:endParaRPr lang="fi-FI" sz="1600" dirty="0"/>
          </a:p>
          <a:p>
            <a:pPr>
              <a:buFontTx/>
              <a:buChar char="-"/>
            </a:pPr>
            <a:r>
              <a:rPr lang="fi-FI" sz="1600" dirty="0" smtClean="0"/>
              <a:t>Strategian valinta ja muutoksen mittareiden määrittely (Ex </a:t>
            </a:r>
            <a:r>
              <a:rPr lang="fi-FI" sz="1600" dirty="0" err="1" smtClean="0"/>
              <a:t>ante</a:t>
            </a:r>
            <a:r>
              <a:rPr lang="fi-FI" sz="1600" dirty="0" smtClean="0"/>
              <a:t> – Ex </a:t>
            </a:r>
            <a:r>
              <a:rPr lang="fi-FI" sz="1600" dirty="0" err="1" smtClean="0"/>
              <a:t>nunc</a:t>
            </a:r>
            <a:r>
              <a:rPr lang="fi-FI" sz="1600" dirty="0" smtClean="0"/>
              <a:t> – Ex </a:t>
            </a:r>
            <a:r>
              <a:rPr lang="fi-FI" sz="1600" dirty="0" err="1" smtClean="0"/>
              <a:t>post</a:t>
            </a:r>
            <a:r>
              <a:rPr lang="fi-FI" sz="1600" dirty="0" smtClean="0"/>
              <a:t> -arviointi)</a:t>
            </a:r>
          </a:p>
          <a:p>
            <a:pPr>
              <a:buFontTx/>
              <a:buChar char="-"/>
            </a:pPr>
            <a:r>
              <a:rPr lang="fi-FI" sz="1600" dirty="0" smtClean="0"/>
              <a:t>Suunnitelma tulosten ja tuotosten hyödyntämiseen ja levittämiseen (</a:t>
            </a:r>
            <a:r>
              <a:rPr lang="fi-FI" sz="1600" u="sng" dirty="0" smtClean="0"/>
              <a:t>avainroolissa</a:t>
            </a:r>
            <a:r>
              <a:rPr lang="fi-FI" sz="1600" dirty="0" smtClean="0"/>
              <a:t> rahoituskaudella 2014-2020!) sekä riskienhallinta osana hankesuunnitelmaa</a:t>
            </a:r>
          </a:p>
          <a:p>
            <a:pPr>
              <a:buFontTx/>
              <a:buChar char="-"/>
            </a:pPr>
            <a:r>
              <a:rPr lang="fi-FI" sz="1600" dirty="0" smtClean="0"/>
              <a:t>Realistinen budjetointi ja kustannusluokkien haltuunotto: Arvioitsijat ja rahoittaja eivät pääsääntöisesti ”korjaa” ts. lisää hankebudjettiin hakijan unohtamia mahdollisia kustannusluokkia</a:t>
            </a:r>
          </a:p>
          <a:p>
            <a:pPr>
              <a:buFontTx/>
              <a:buChar char="-"/>
            </a:pPr>
            <a:r>
              <a:rPr lang="fi-FI" sz="1600" dirty="0" smtClean="0"/>
              <a:t>Keskeistä hankesuunnittelussa on, että hankepartnerit tosiasiallisesti laativat hankesuunnitelman yhdessä sekä omien (yhteisten) tavoitteidensa ja vahvuuksiensa mukaisesti. Arvioitsijat näkevät, mikäli yksi konsortion jäsen on laatinut hakemuksen ja muut partnerit ovat vapaamatkustajia.</a:t>
            </a:r>
          </a:p>
        </p:txBody>
      </p:sp>
    </p:spTree>
    <p:extLst>
      <p:ext uri="{BB962C8B-B14F-4D97-AF65-F5344CB8AC3E}">
        <p14:creationId xmlns:p14="http://schemas.microsoft.com/office/powerpoint/2010/main" val="5484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aritni\AppData\Local\Microsoft\Windows\Temporary Internet Files\Content.Outlook\G2QI6YOI\20161109_11184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/>
              <a:t>Project </a:t>
            </a:r>
            <a:r>
              <a:rPr lang="fi-FI" sz="4000" b="1" dirty="0" err="1" smtClean="0"/>
              <a:t>Cycle</a:t>
            </a:r>
            <a:r>
              <a:rPr lang="fi-FI" sz="4000" b="1" dirty="0" smtClean="0"/>
              <a:t> Management</a:t>
            </a:r>
            <a:endParaRPr lang="fi-FI" sz="40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i-FI" sz="2200" dirty="0" smtClean="0"/>
              <a:t>PCM on projektin elinkaaren hallintamenetelmä, mikä kehitettiin </a:t>
            </a:r>
            <a:r>
              <a:rPr lang="fi-FI" sz="2200" dirty="0"/>
              <a:t>alun perin standardisoimaan projektin johtamisen </a:t>
            </a:r>
            <a:r>
              <a:rPr lang="fi-FI" sz="2200" dirty="0" smtClean="0"/>
              <a:t>eri vaiheita</a:t>
            </a:r>
          </a:p>
          <a:p>
            <a:pPr>
              <a:buFontTx/>
              <a:buChar char="-"/>
            </a:pPr>
            <a:r>
              <a:rPr lang="fi-FI" sz="2200" dirty="0" smtClean="0"/>
              <a:t>PCM kattaa koko projektin elinkaaren: projekti-idea, suunnitelman laatiminen, projektin toteutus, projektin päättäminen, tulosten levittäminen ja hyödyntäminen  projektin jälkeen</a:t>
            </a:r>
          </a:p>
          <a:p>
            <a:pPr>
              <a:buFontTx/>
              <a:buChar char="-"/>
            </a:pPr>
            <a:r>
              <a:rPr lang="fi-FI" sz="2200" dirty="0" smtClean="0"/>
              <a:t>Kansainväliset järjestöt (EU, YK) soveltavat ja suosittelevat </a:t>
            </a:r>
            <a:r>
              <a:rPr lang="fi-FI" sz="2200" dirty="0" err="1" smtClean="0"/>
              <a:t>PCM-mallin</a:t>
            </a:r>
            <a:r>
              <a:rPr lang="fi-FI" sz="2200" dirty="0" smtClean="0"/>
              <a:t> hyödyntämistä hanketoiminnassa: Euroopan komissio otti mallin käyttöön vuonna 1992</a:t>
            </a:r>
          </a:p>
          <a:p>
            <a:pPr>
              <a:buFontTx/>
              <a:buChar char="-"/>
            </a:pPr>
            <a:r>
              <a:rPr lang="fi-FI" sz="2200" dirty="0" err="1" smtClean="0"/>
              <a:t>PCM-mallissa</a:t>
            </a:r>
            <a:r>
              <a:rPr lang="fi-FI" sz="2200" dirty="0" smtClean="0"/>
              <a:t> on viisi vaihetta: 1) Programming (Ohjelmatyö);    2) </a:t>
            </a:r>
            <a:r>
              <a:rPr lang="fi-FI" sz="2200" dirty="0" err="1" smtClean="0"/>
              <a:t>Identification</a:t>
            </a:r>
            <a:r>
              <a:rPr lang="fi-FI" sz="2200" dirty="0" smtClean="0"/>
              <a:t> (Määrittely); 3) </a:t>
            </a:r>
            <a:r>
              <a:rPr lang="fi-FI" sz="2200" dirty="0" err="1" smtClean="0"/>
              <a:t>Formulation</a:t>
            </a:r>
            <a:r>
              <a:rPr lang="fi-FI" sz="2200" dirty="0" smtClean="0"/>
              <a:t> (Suunnittelu);         4) </a:t>
            </a:r>
            <a:r>
              <a:rPr lang="fi-FI" sz="2200" dirty="0" err="1" smtClean="0"/>
              <a:t>Implementation</a:t>
            </a:r>
            <a:r>
              <a:rPr lang="fi-FI" sz="2200" dirty="0" smtClean="0"/>
              <a:t> (Toteutus); 5) </a:t>
            </a:r>
            <a:r>
              <a:rPr lang="fi-FI" sz="2200" dirty="0" err="1" smtClean="0"/>
              <a:t>Evaluation&amp;Audit</a:t>
            </a:r>
            <a:r>
              <a:rPr lang="fi-FI" sz="2200" dirty="0" smtClean="0"/>
              <a:t> (Arviointi)</a:t>
            </a:r>
            <a:endParaRPr lang="fi-FI" sz="2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A8E-D081-4D2E-8889-2A1342A89FD1}" type="datetime3">
              <a:rPr lang="en-US" smtClean="0"/>
              <a:t>7 September 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Copyright 2016 NEST Centre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7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aritni\AppData\Local\Microsoft\Windows\Temporary Internet Files\Content.Outlook\G2QI6YOI\20161111_11054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8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i-FI" sz="4000" b="1" dirty="0" smtClean="0"/>
              <a:t/>
            </a:r>
            <a:br>
              <a:rPr lang="fi-FI" sz="4000" b="1" dirty="0" smtClean="0"/>
            </a:br>
            <a:r>
              <a:rPr lang="fi-FI" sz="4000" b="1" dirty="0" smtClean="0"/>
              <a:t>Project </a:t>
            </a:r>
            <a:r>
              <a:rPr lang="fi-FI" sz="4000" b="1" dirty="0" err="1"/>
              <a:t>Cycle</a:t>
            </a:r>
            <a:r>
              <a:rPr lang="fi-FI" sz="4000" b="1" dirty="0"/>
              <a:t> </a:t>
            </a:r>
            <a:r>
              <a:rPr lang="fi-FI" sz="4000" b="1" dirty="0" smtClean="0"/>
              <a:t>Management: </a:t>
            </a:r>
            <a:r>
              <a:rPr lang="fi-FI" sz="4000" b="1" dirty="0" err="1" smtClean="0"/>
              <a:t>PCM-kaavio</a:t>
            </a:r>
            <a:r>
              <a:rPr lang="fi-FI" sz="4000" dirty="0"/>
              <a:t/>
            </a:r>
            <a:br>
              <a:rPr lang="fi-FI" sz="4000" dirty="0"/>
            </a:br>
            <a:endParaRPr lang="fi-FI" sz="40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E0F5-7834-425E-818A-921F3D1362B0}" type="datetime3">
              <a:rPr lang="en-US" smtClean="0"/>
              <a:t>7 September 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Copyright 2016 NEST </a:t>
            </a:r>
            <a:r>
              <a:rPr lang="fi-FI" dirty="0" smtClean="0"/>
              <a:t>Centre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i-FI" sz="1100" dirty="0"/>
          </a:p>
          <a:p>
            <a:pPr marL="0" indent="0" algn="ctr">
              <a:buNone/>
            </a:pPr>
            <a:endParaRPr lang="fi-FI" sz="1100" dirty="0" smtClean="0"/>
          </a:p>
          <a:p>
            <a:pPr marL="0" indent="0" algn="ctr">
              <a:buNone/>
            </a:pPr>
            <a:endParaRPr lang="fi-FI" sz="1100" dirty="0"/>
          </a:p>
          <a:p>
            <a:pPr marL="0" indent="0" algn="ctr">
              <a:buNone/>
            </a:pPr>
            <a:endParaRPr lang="fi-FI" sz="1100" dirty="0" smtClean="0"/>
          </a:p>
          <a:p>
            <a:pPr marL="0" indent="0" algn="ctr">
              <a:buNone/>
            </a:pPr>
            <a:endParaRPr lang="fi-FI" sz="1100" dirty="0"/>
          </a:p>
          <a:p>
            <a:pPr marL="0" indent="0" algn="ctr">
              <a:buNone/>
            </a:pPr>
            <a:endParaRPr lang="fi-FI" sz="1100" dirty="0" smtClean="0"/>
          </a:p>
          <a:p>
            <a:pPr marL="0" indent="0" algn="ctr">
              <a:buNone/>
            </a:pPr>
            <a:endParaRPr lang="fi-FI" sz="1100" dirty="0"/>
          </a:p>
          <a:p>
            <a:pPr marL="0" indent="0" algn="ctr">
              <a:buNone/>
            </a:pPr>
            <a:endParaRPr lang="fi-FI" sz="1100" dirty="0" smtClean="0"/>
          </a:p>
          <a:p>
            <a:pPr marL="0" indent="0" algn="ctr">
              <a:buNone/>
            </a:pPr>
            <a:endParaRPr lang="fi-FI" sz="1100" dirty="0"/>
          </a:p>
          <a:p>
            <a:pPr marL="0" indent="0" algn="ctr">
              <a:buNone/>
            </a:pPr>
            <a:endParaRPr lang="fi-FI" sz="1100" dirty="0" smtClean="0"/>
          </a:p>
          <a:p>
            <a:pPr marL="0" indent="0" algn="ctr">
              <a:buNone/>
            </a:pPr>
            <a:endParaRPr lang="fi-FI" sz="1100" dirty="0"/>
          </a:p>
          <a:p>
            <a:pPr marL="0" indent="0" algn="ctr">
              <a:buNone/>
            </a:pPr>
            <a:endParaRPr lang="fi-FI" sz="1100" dirty="0" smtClean="0"/>
          </a:p>
          <a:p>
            <a:pPr marL="0" indent="0" algn="ctr">
              <a:buNone/>
            </a:pPr>
            <a:endParaRPr lang="fi-FI" sz="1100" dirty="0"/>
          </a:p>
          <a:p>
            <a:pPr marL="0" indent="0" algn="ctr">
              <a:buNone/>
            </a:pPr>
            <a:endParaRPr lang="fi-FI" sz="1100" dirty="0" smtClean="0"/>
          </a:p>
          <a:p>
            <a:pPr marL="0" indent="0" algn="ctr">
              <a:buNone/>
            </a:pPr>
            <a:endParaRPr lang="fi-FI" sz="1100" dirty="0"/>
          </a:p>
          <a:p>
            <a:pPr marL="0" indent="0" algn="ctr">
              <a:buNone/>
            </a:pPr>
            <a:endParaRPr lang="fi-FI" sz="1100" dirty="0" smtClean="0"/>
          </a:p>
          <a:p>
            <a:pPr marL="0" indent="0" algn="ctr">
              <a:buNone/>
            </a:pPr>
            <a:endParaRPr lang="fi-FI" sz="1100" dirty="0" smtClean="0"/>
          </a:p>
          <a:p>
            <a:pPr marL="0" indent="0" algn="ctr">
              <a:buNone/>
            </a:pPr>
            <a:endParaRPr lang="fi-FI" sz="1100" dirty="0"/>
          </a:p>
          <a:p>
            <a:pPr marL="0" indent="0" algn="ctr">
              <a:buNone/>
            </a:pPr>
            <a:endParaRPr lang="fi-FI" sz="1100" dirty="0" smtClean="0"/>
          </a:p>
          <a:p>
            <a:pPr marL="0" indent="0" algn="ctr">
              <a:buNone/>
            </a:pPr>
            <a:endParaRPr lang="fi-FI" sz="1100" dirty="0"/>
          </a:p>
          <a:p>
            <a:pPr marL="0" indent="0" algn="ctr">
              <a:buNone/>
            </a:pPr>
            <a:endParaRPr lang="fi-FI" sz="1100" dirty="0" smtClean="0"/>
          </a:p>
          <a:p>
            <a:pPr marL="0" indent="0" algn="ctr">
              <a:buNone/>
            </a:pPr>
            <a:endParaRPr lang="fi-FI" sz="1100" dirty="0"/>
          </a:p>
          <a:p>
            <a:pPr marL="0" indent="0" algn="ctr">
              <a:buNone/>
            </a:pPr>
            <a:endParaRPr lang="fi-FI" sz="1100" dirty="0" smtClean="0"/>
          </a:p>
          <a:p>
            <a:pPr marL="0" indent="0">
              <a:buNone/>
            </a:pPr>
            <a:r>
              <a:rPr lang="fi-FI" sz="1100" dirty="0" smtClean="0"/>
              <a:t>Lähde: https</a:t>
            </a:r>
            <a:r>
              <a:rPr lang="fi-FI" sz="1100" dirty="0"/>
              <a:t>://webgate.ec.europa.eu/fpfis/mwikis/aidco/index.php/Project_cycle_management</a:t>
            </a:r>
            <a:endParaRPr lang="fi-FI" sz="1100" dirty="0" smtClean="0"/>
          </a:p>
        </p:txBody>
      </p:sp>
      <p:pic>
        <p:nvPicPr>
          <p:cNvPr id="2050" name="Picture 2" descr="https://webgate.ec.europa.eu/fpfis/mwikis/aidco/images/thumb/4/46/Project_life_cycle.PNG/500px-Project_life_cyc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2" y="1196752"/>
            <a:ext cx="8503260" cy="484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aritni\AppData\Local\Microsoft\Windows\Temporary Internet Files\Content.Outlook\G2QI6YOI\20161109_11184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 smtClean="0"/>
              <a:t>Logical</a:t>
            </a:r>
            <a:r>
              <a:rPr lang="fi-FI" sz="4000" b="1" dirty="0" smtClean="0"/>
              <a:t> Framework </a:t>
            </a:r>
            <a:r>
              <a:rPr lang="fi-FI" sz="4000" b="1" dirty="0" err="1" smtClean="0"/>
              <a:t>Approach</a:t>
            </a:r>
            <a:endParaRPr lang="fi-FI" sz="40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6368" y="1340768"/>
            <a:ext cx="8291264" cy="4525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i-FI" sz="1800" dirty="0" err="1" smtClean="0"/>
              <a:t>Logical</a:t>
            </a:r>
            <a:r>
              <a:rPr lang="fi-FI" sz="1800" dirty="0" smtClean="0"/>
              <a:t> Framework </a:t>
            </a:r>
            <a:r>
              <a:rPr lang="fi-FI" sz="1800" dirty="0" err="1" smtClean="0"/>
              <a:t>Approach</a:t>
            </a:r>
            <a:r>
              <a:rPr lang="fi-FI" sz="1800" dirty="0" smtClean="0"/>
              <a:t> (LFA) tai lyhyemmin </a:t>
            </a:r>
            <a:r>
              <a:rPr lang="fi-FI" sz="1800" dirty="0" err="1" smtClean="0"/>
              <a:t>LogFrame</a:t>
            </a:r>
            <a:r>
              <a:rPr lang="fi-FI" sz="1800" dirty="0" smtClean="0"/>
              <a:t> on hankesuunnittelun, -johtamisen ja -arvioinnin menetelmä, mikä tukee toteuttavia organisaatioita haasteellisten, erityisesti kansainvälisten hankkeiden toteuttamisessa. LFA auttaa organisaatioita kehittämään hankesuunnittelua ongelmalähtöisestä ajattelusta konkreettisten ja realististen tavoitteiden määrittelyyn.</a:t>
            </a:r>
          </a:p>
          <a:p>
            <a:pPr>
              <a:buFontTx/>
              <a:buChar char="-"/>
            </a:pPr>
            <a:r>
              <a:rPr lang="fi-FI" sz="1800" dirty="0" smtClean="0"/>
              <a:t>Menetelmän perusta on </a:t>
            </a:r>
            <a:r>
              <a:rPr lang="fi-FI" sz="1800" dirty="0" err="1" smtClean="0"/>
              <a:t>LFA-matriisi</a:t>
            </a:r>
            <a:r>
              <a:rPr lang="fi-FI" sz="1800" dirty="0" smtClean="0"/>
              <a:t>, mikä laaditaan hankesuunnittelun alkuvaiheessa ja jota tarkastellaan säännöllisin väliajoin hankkeen toteutuksen aikana.</a:t>
            </a:r>
          </a:p>
          <a:p>
            <a:pPr>
              <a:buFontTx/>
              <a:buChar char="-"/>
            </a:pPr>
            <a:r>
              <a:rPr lang="fi-FI" sz="1800" dirty="0" err="1" smtClean="0"/>
              <a:t>LFA-matriisilla</a:t>
            </a:r>
            <a:r>
              <a:rPr lang="fi-FI" sz="1800" dirty="0" smtClean="0"/>
              <a:t> voidaan esittää hankkeen kokonaisuus tarpeesta tuotoksiin ja vaikuttavuuteen yhdellä sivulla</a:t>
            </a:r>
          </a:p>
          <a:p>
            <a:pPr>
              <a:buFontTx/>
              <a:buChar char="-"/>
            </a:pPr>
            <a:r>
              <a:rPr lang="fi-FI" sz="1800" dirty="0" smtClean="0"/>
              <a:t>EU suosittelee ja joissakin ohjelmissa jopa vaatii </a:t>
            </a:r>
            <a:r>
              <a:rPr lang="fi-FI" sz="1800" dirty="0" err="1" smtClean="0"/>
              <a:t>LFA-matriisin</a:t>
            </a:r>
            <a:r>
              <a:rPr lang="fi-FI" sz="1800" dirty="0" smtClean="0"/>
              <a:t> laatimista jo osana rahoittajalle laadittavaa hankesuunnitelmaa</a:t>
            </a:r>
            <a:endParaRPr lang="fi-FI" sz="1800" dirty="0"/>
          </a:p>
          <a:p>
            <a:pPr>
              <a:buFontTx/>
              <a:buChar char="-"/>
            </a:pPr>
            <a:r>
              <a:rPr lang="fi-FI" sz="1800" dirty="0"/>
              <a:t>Leon J. </a:t>
            </a:r>
            <a:r>
              <a:rPr lang="fi-FI" sz="1800" dirty="0" smtClean="0"/>
              <a:t>Rosenberg loi </a:t>
            </a:r>
            <a:r>
              <a:rPr lang="fi-FI" sz="1800" dirty="0" err="1" smtClean="0"/>
              <a:t>LGA:n</a:t>
            </a:r>
            <a:r>
              <a:rPr lang="fi-FI" sz="1800" dirty="0" smtClean="0"/>
              <a:t> </a:t>
            </a:r>
            <a:r>
              <a:rPr lang="en-US" sz="1800" dirty="0" smtClean="0"/>
              <a:t>United </a:t>
            </a:r>
            <a:r>
              <a:rPr lang="en-US" sz="1800" dirty="0"/>
              <a:t>States Agency for International </a:t>
            </a:r>
            <a:r>
              <a:rPr lang="en-US" sz="1800" dirty="0" err="1" smtClean="0"/>
              <a:t>Developmentin</a:t>
            </a:r>
            <a:r>
              <a:rPr lang="en-US" sz="1800" dirty="0" smtClean="0"/>
              <a:t> (USAID) </a:t>
            </a:r>
            <a:r>
              <a:rPr lang="en-US" sz="1800" dirty="0" err="1" smtClean="0"/>
              <a:t>pyynnöstä</a:t>
            </a:r>
            <a:r>
              <a:rPr lang="en-US" sz="1800" dirty="0" smtClean="0"/>
              <a:t> 1969 </a:t>
            </a:r>
            <a:r>
              <a:rPr lang="en-US" sz="1800" dirty="0" err="1" smtClean="0"/>
              <a:t>ja</a:t>
            </a:r>
            <a:r>
              <a:rPr lang="en-US" sz="1800" dirty="0" smtClean="0"/>
              <a:t> </a:t>
            </a:r>
            <a:r>
              <a:rPr lang="en-US" sz="1800" dirty="0" err="1" smtClean="0"/>
              <a:t>malli</a:t>
            </a:r>
            <a:r>
              <a:rPr lang="en-US" sz="1800" dirty="0" smtClean="0"/>
              <a:t> </a:t>
            </a:r>
            <a:r>
              <a:rPr lang="en-US" sz="1800" dirty="0" err="1" smtClean="0"/>
              <a:t>levisi</a:t>
            </a:r>
            <a:r>
              <a:rPr lang="en-US" sz="1800" dirty="0" smtClean="0"/>
              <a:t> </a:t>
            </a:r>
            <a:r>
              <a:rPr lang="en-US" sz="1800" dirty="0" err="1" smtClean="0"/>
              <a:t>pian</a:t>
            </a:r>
            <a:r>
              <a:rPr lang="en-US" sz="1800" dirty="0" smtClean="0"/>
              <a:t> </a:t>
            </a:r>
            <a:r>
              <a:rPr lang="en-US" sz="1800" dirty="0" err="1" smtClean="0"/>
              <a:t>sen</a:t>
            </a:r>
            <a:r>
              <a:rPr lang="en-US" sz="1800" dirty="0" smtClean="0"/>
              <a:t> </a:t>
            </a:r>
            <a:r>
              <a:rPr lang="en-US" sz="1800" dirty="0" err="1" smtClean="0"/>
              <a:t>jälkeen</a:t>
            </a:r>
            <a:r>
              <a:rPr lang="en-US" sz="1800" dirty="0" smtClean="0"/>
              <a:t> </a:t>
            </a:r>
            <a:r>
              <a:rPr lang="en-US" sz="1800" dirty="0" err="1" smtClean="0"/>
              <a:t>lukuisten</a:t>
            </a:r>
            <a:r>
              <a:rPr lang="en-US" sz="1800" dirty="0" smtClean="0"/>
              <a:t> </a:t>
            </a:r>
            <a:r>
              <a:rPr lang="en-US" sz="1800" dirty="0" err="1" smtClean="0"/>
              <a:t>monikansallisten</a:t>
            </a:r>
            <a:r>
              <a:rPr lang="en-US" sz="1800" dirty="0" smtClean="0"/>
              <a:t> </a:t>
            </a:r>
            <a:r>
              <a:rPr lang="en-US" sz="1800" dirty="0" err="1" smtClean="0"/>
              <a:t>rahoittajaorganisaatioiden</a:t>
            </a:r>
            <a:r>
              <a:rPr lang="en-US" sz="1800" dirty="0" smtClean="0"/>
              <a:t> </a:t>
            </a:r>
            <a:r>
              <a:rPr lang="en-US" sz="1800" dirty="0" err="1" smtClean="0"/>
              <a:t>käyttöön</a:t>
            </a:r>
            <a:endParaRPr lang="en-US" sz="18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A8E-D081-4D2E-8889-2A1342A89FD1}" type="datetime3">
              <a:rPr lang="en-US" smtClean="0"/>
              <a:t>7 September 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Copyright 2016 NEST Centre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51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1454</Words>
  <Application>Microsoft Office PowerPoint</Application>
  <PresentationFormat>Näytössä katseltava diaesitys (4:3)</PresentationFormat>
  <Paragraphs>350</Paragraphs>
  <Slides>19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0" baseType="lpstr">
      <vt:lpstr>Office-teema</vt:lpstr>
      <vt:lpstr>Innostu hankkeesta –  Hyvän hankkeen polku ideasta rahoitukseen sekä onnistunut toteutus</vt:lpstr>
      <vt:lpstr>PowerPoint-esitys</vt:lpstr>
      <vt:lpstr>pähkinänkuoressa</vt:lpstr>
      <vt:lpstr>Rahoitushakujen tuloksista</vt:lpstr>
      <vt:lpstr>PowerPoint-esitys</vt:lpstr>
      <vt:lpstr>Tarvelähtöinen hankesuunnittelu</vt:lpstr>
      <vt:lpstr>Project Cycle Management</vt:lpstr>
      <vt:lpstr> Project Cycle Management: PCM-kaavio </vt:lpstr>
      <vt:lpstr>Logical Framework Approach</vt:lpstr>
      <vt:lpstr>LFA-matriisi</vt:lpstr>
      <vt:lpstr>Ongelmapuuanalyysi (Problem Tree Analysis)</vt:lpstr>
      <vt:lpstr>Ongelmapuu - Esimerkki</vt:lpstr>
      <vt:lpstr>Ratkaisupuu - Esimerkki</vt:lpstr>
      <vt:lpstr>Vaikuttavuuden kuvaaminen hankkeessa</vt:lpstr>
      <vt:lpstr>Vaikuttavuuspuu (Saila Tykkyläinen ja Antti Honkasalo)</vt:lpstr>
      <vt:lpstr>Vaikuttavuustarina</vt:lpstr>
      <vt:lpstr>EU-ohjelmakartta 2007-2013 ja Suomi</vt:lpstr>
      <vt:lpstr>PowerPoint-esitys</vt:lpstr>
      <vt:lpstr>Kiitos! Otathan yhteyttä NEST-tiimiin…</vt:lpstr>
    </vt:vector>
  </TitlesOfParts>
  <Company>Istekki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Lehikoinen Erja</dc:creator>
  <cp:lastModifiedBy>Sormunen Jukka</cp:lastModifiedBy>
  <cp:revision>53</cp:revision>
  <dcterms:created xsi:type="dcterms:W3CDTF">2016-09-14T05:40:06Z</dcterms:created>
  <dcterms:modified xsi:type="dcterms:W3CDTF">2017-09-07T02:58:46Z</dcterms:modified>
</cp:coreProperties>
</file>